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42"/>
  </p:notesMasterIdLst>
  <p:handoutMasterIdLst>
    <p:handoutMasterId r:id="rId43"/>
  </p:handoutMasterIdLst>
  <p:sldIdLst>
    <p:sldId id="1632" r:id="rId5"/>
    <p:sldId id="1755" r:id="rId6"/>
    <p:sldId id="443" r:id="rId7"/>
    <p:sldId id="444" r:id="rId8"/>
    <p:sldId id="445" r:id="rId9"/>
    <p:sldId id="447" r:id="rId10"/>
    <p:sldId id="448" r:id="rId11"/>
    <p:sldId id="449" r:id="rId12"/>
    <p:sldId id="450" r:id="rId13"/>
    <p:sldId id="451" r:id="rId14"/>
    <p:sldId id="452" r:id="rId15"/>
    <p:sldId id="453" r:id="rId16"/>
    <p:sldId id="1698" r:id="rId17"/>
    <p:sldId id="1699" r:id="rId18"/>
    <p:sldId id="1761" r:id="rId19"/>
    <p:sldId id="1702" r:id="rId20"/>
    <p:sldId id="1769" r:id="rId21"/>
    <p:sldId id="1748" r:id="rId22"/>
    <p:sldId id="1751" r:id="rId23"/>
    <p:sldId id="1743" r:id="rId24"/>
    <p:sldId id="1741" r:id="rId25"/>
    <p:sldId id="1742" r:id="rId26"/>
    <p:sldId id="1756" r:id="rId27"/>
    <p:sldId id="1744" r:id="rId28"/>
    <p:sldId id="1752" r:id="rId29"/>
    <p:sldId id="1753" r:id="rId30"/>
    <p:sldId id="1757" r:id="rId31"/>
    <p:sldId id="1768" r:id="rId32"/>
    <p:sldId id="1767" r:id="rId33"/>
    <p:sldId id="1656" r:id="rId34"/>
    <p:sldId id="1745" r:id="rId35"/>
    <p:sldId id="1724" r:id="rId36"/>
    <p:sldId id="1725" r:id="rId37"/>
    <p:sldId id="1726" r:id="rId38"/>
    <p:sldId id="1727" r:id="rId39"/>
    <p:sldId id="1654" r:id="rId40"/>
    <p:sldId id="1729" r:id="rId41"/>
  </p:sldIdLst>
  <p:sldSz cx="9144000" cy="6858000" type="screen4x3"/>
  <p:notesSz cx="8686800" cy="11376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7E9A87-4069-48CF-B110-C81B94AA5109}">
          <p14:sldIdLst>
            <p14:sldId id="1632"/>
            <p14:sldId id="1755"/>
            <p14:sldId id="443"/>
            <p14:sldId id="444"/>
            <p14:sldId id="445"/>
            <p14:sldId id="447"/>
            <p14:sldId id="448"/>
            <p14:sldId id="449"/>
            <p14:sldId id="450"/>
            <p14:sldId id="451"/>
            <p14:sldId id="452"/>
            <p14:sldId id="453"/>
            <p14:sldId id="1698"/>
            <p14:sldId id="1699"/>
            <p14:sldId id="1761"/>
            <p14:sldId id="1702"/>
            <p14:sldId id="1769"/>
            <p14:sldId id="1748"/>
            <p14:sldId id="1751"/>
            <p14:sldId id="1743"/>
            <p14:sldId id="1741"/>
            <p14:sldId id="1742"/>
            <p14:sldId id="1756"/>
            <p14:sldId id="1744"/>
            <p14:sldId id="1752"/>
            <p14:sldId id="1753"/>
            <p14:sldId id="1757"/>
            <p14:sldId id="1768"/>
            <p14:sldId id="1767"/>
            <p14:sldId id="1656"/>
            <p14:sldId id="1745"/>
            <p14:sldId id="1724"/>
            <p14:sldId id="1725"/>
            <p14:sldId id="1726"/>
            <p14:sldId id="1727"/>
            <p14:sldId id="1654"/>
            <p14:sldId id="1729"/>
          </p14:sldIdLst>
        </p14:section>
      </p14:sectionLst>
    </p:ex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584" userDrawn="1">
          <p15:clr>
            <a:srgbClr val="A4A3A4"/>
          </p15:clr>
        </p15:guide>
        <p15:guide id="2" pos="27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ton, Steven F." initials="CSF" lastIdx="1" clrIdx="0"/>
  <p:cmAuthor id="1" name="Mensi, Kate" initials="M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B6B6B"/>
    <a:srgbClr val="C9D4DE"/>
    <a:srgbClr val="002060"/>
    <a:srgbClr val="16709E"/>
    <a:srgbClr val="6ED0F7"/>
    <a:srgbClr val="8CC94A"/>
    <a:srgbClr val="D6F28C"/>
    <a:srgbClr val="F2CC73"/>
    <a:srgbClr val="435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975" autoAdjust="0"/>
  </p:normalViewPr>
  <p:slideViewPr>
    <p:cSldViewPr snapToGrid="0" snapToObjects="1" showGuides="1">
      <p:cViewPr varScale="1">
        <p:scale>
          <a:sx n="107" d="100"/>
          <a:sy n="107" d="100"/>
        </p:scale>
        <p:origin x="2058" y="114"/>
      </p:cViewPr>
      <p:guideLst>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79" d="100"/>
          <a:sy n="79" d="100"/>
        </p:scale>
        <p:origin x="3912" y="102"/>
      </p:cViewPr>
      <p:guideLst>
        <p:guide orient="horz" pos="3584"/>
        <p:guide pos="27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D:\NEPC\NMERB\2022%20ALM\2021.12.31%20Public%20ALM%20-%20NMERB%20stoch.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a.nepc.com\drives\l-drive\Clients\New%20Mexico%20ERB\Asset%20Allocation\Asset%20Liability%20or%20Endowment%20Spending\2022%20AL%20Study\2021.12.31%20Public%20ALM%20-%20NMERB.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NEPC\NMERB\2022%20ALM\2021.12.31%20Asset%20Allocation%20Template%20-%20NMERB%20%20sjn_rj%20v2.xlsm" TargetMode="External"/><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3" Type="http://schemas.openxmlformats.org/officeDocument/2006/relationships/oleObject" Target="file:///D:\NEPC\NMERB\2022%20ALM\2021.12.31%20Asset%20Allocation%20Template%20-%20NMERB%20%20sjn_rj%20v2.xlsm" TargetMode="External"/><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1" Type="http://schemas.openxmlformats.org/officeDocument/2006/relationships/oleObject" Target="file:///D:\NEPC\NMERB\2022%20ALM\2021.12.31%20Public%20ALM%20-%20NMERB%20stoch.xlsm"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NEPC\NMERB\2022%20ALM\2021.12.31%20Public%20ALM%20-%20NMERB%20stoch.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NEPC\NMERB\2022%20ALM\2021.12.31%20Public%20ALM%20-%20NMERB%20stoch.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NEPC\NMERB\2022%20ALM\2021.12.31%20Public%20ALM%20-%20NMERB.xlsm"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NEPC\NMERB\2022%20ALM\2021.12.31%20Public%20ALM%20-%20NMERB.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NEPC\NMERB\2022%20ALM\2021.12.31%20Public%20ALM%20-%20NMERB%20stoch.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ma.nepc.com\drives\l-drive\Clients\New%20Mexico%20ERB\Asset%20Allocation\Asset%20Liability%20or%20Endowment%20Spending\2022%20AL%20Study\2021.12.31%20Public%20ALM%20-%20NMERB.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'plan stats'!$N$52</c:f>
              <c:strCache>
                <c:ptCount val="1"/>
                <c:pt idx="0">
                  <c:v>Public Fund Median</c:v>
                </c:pt>
              </c:strCache>
            </c:strRef>
          </c:tx>
          <c:spPr>
            <a:ln w="28575" cap="rnd">
              <a:solidFill>
                <a:schemeClr val="accent2"/>
              </a:solidFill>
              <a:round/>
            </a:ln>
            <a:effectLst/>
          </c:spPr>
          <c:marker>
            <c:symbol val="none"/>
          </c:marker>
          <c:val>
            <c:numRef>
              <c:f>'plan stats'!$N$53:$N$72</c:f>
              <c:numCache>
                <c:formatCode>0.00%</c:formatCode>
                <c:ptCount val="20"/>
                <c:pt idx="0">
                  <c:v>0.08</c:v>
                </c:pt>
                <c:pt idx="1">
                  <c:v>0.08</c:v>
                </c:pt>
                <c:pt idx="2">
                  <c:v>0.08</c:v>
                </c:pt>
                <c:pt idx="3">
                  <c:v>0.08</c:v>
                </c:pt>
                <c:pt idx="4">
                  <c:v>0.08</c:v>
                </c:pt>
                <c:pt idx="5">
                  <c:v>0.08</c:v>
                </c:pt>
                <c:pt idx="6">
                  <c:v>0.08</c:v>
                </c:pt>
                <c:pt idx="7">
                  <c:v>0.08</c:v>
                </c:pt>
                <c:pt idx="8">
                  <c:v>0.08</c:v>
                </c:pt>
                <c:pt idx="9">
                  <c:v>7.7499999999999999E-2</c:v>
                </c:pt>
                <c:pt idx="10">
                  <c:v>7.7499999999999999E-2</c:v>
                </c:pt>
                <c:pt idx="11">
                  <c:v>7.7499999999999999E-2</c:v>
                </c:pt>
                <c:pt idx="12">
                  <c:v>7.7499999999999999E-2</c:v>
                </c:pt>
                <c:pt idx="13">
                  <c:v>7.4999999999999997E-2</c:v>
                </c:pt>
                <c:pt idx="14">
                  <c:v>7.4999999999999997E-2</c:v>
                </c:pt>
                <c:pt idx="15">
                  <c:v>7.4999999999999997E-2</c:v>
                </c:pt>
                <c:pt idx="16">
                  <c:v>7.2499999999999995E-2</c:v>
                </c:pt>
                <c:pt idx="17">
                  <c:v>7.2499999999999995E-2</c:v>
                </c:pt>
                <c:pt idx="18">
                  <c:v>7.2499999999999995E-2</c:v>
                </c:pt>
                <c:pt idx="19">
                  <c:v>7.0000000000000007E-2</c:v>
                </c:pt>
              </c:numCache>
            </c:numRef>
          </c:val>
          <c:smooth val="0"/>
          <c:extLst>
            <c:ext xmlns:c16="http://schemas.microsoft.com/office/drawing/2014/chart" uri="{C3380CC4-5D6E-409C-BE32-E72D297353CC}">
              <c16:uniqueId val="{00000000-099E-40E6-8803-125A9446B9CC}"/>
            </c:ext>
          </c:extLst>
        </c:ser>
        <c:ser>
          <c:idx val="0"/>
          <c:order val="1"/>
          <c:tx>
            <c:strRef>
              <c:f>'plan stats'!$M$52</c:f>
              <c:strCache>
                <c:ptCount val="1"/>
                <c:pt idx="0">
                  <c:v>NMERB</c:v>
                </c:pt>
              </c:strCache>
            </c:strRef>
          </c:tx>
          <c:spPr>
            <a:ln w="28575" cap="rnd">
              <a:solidFill>
                <a:schemeClr val="accent1"/>
              </a:solidFill>
              <a:round/>
            </a:ln>
            <a:effectLst/>
          </c:spPr>
          <c:marker>
            <c:symbol val="none"/>
          </c:marker>
          <c:cat>
            <c:numRef>
              <c:f>'plan stats'!$L$53:$L$72</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'plan stats'!$M$53:$M$72</c:f>
              <c:numCache>
                <c:formatCode>0.00%</c:formatCode>
                <c:ptCount val="20"/>
                <c:pt idx="0">
                  <c:v>0.08</c:v>
                </c:pt>
                <c:pt idx="1">
                  <c:v>0.08</c:v>
                </c:pt>
                <c:pt idx="2">
                  <c:v>0.08</c:v>
                </c:pt>
                <c:pt idx="3">
                  <c:v>0.08</c:v>
                </c:pt>
                <c:pt idx="4">
                  <c:v>0.08</c:v>
                </c:pt>
                <c:pt idx="5">
                  <c:v>0.08</c:v>
                </c:pt>
                <c:pt idx="6">
                  <c:v>0.08</c:v>
                </c:pt>
                <c:pt idx="7">
                  <c:v>0.08</c:v>
                </c:pt>
                <c:pt idx="8">
                  <c:v>0.08</c:v>
                </c:pt>
                <c:pt idx="9">
                  <c:v>7.7499999999999999E-2</c:v>
                </c:pt>
                <c:pt idx="10">
                  <c:v>7.7499999999999999E-2</c:v>
                </c:pt>
                <c:pt idx="11">
                  <c:v>7.7499999999999999E-2</c:v>
                </c:pt>
                <c:pt idx="12">
                  <c:v>7.7499999999999999E-2</c:v>
                </c:pt>
                <c:pt idx="13">
                  <c:v>7.7499999999999999E-2</c:v>
                </c:pt>
                <c:pt idx="14">
                  <c:v>7.7499999999999999E-2</c:v>
                </c:pt>
                <c:pt idx="15">
                  <c:v>7.2499999999999995E-2</c:v>
                </c:pt>
                <c:pt idx="16">
                  <c:v>7.2499999999999995E-2</c:v>
                </c:pt>
                <c:pt idx="17">
                  <c:v>7.2499999999999995E-2</c:v>
                </c:pt>
                <c:pt idx="18">
                  <c:v>7.0000000000000007E-2</c:v>
                </c:pt>
                <c:pt idx="19">
                  <c:v>7.0000000000000007E-2</c:v>
                </c:pt>
              </c:numCache>
            </c:numRef>
          </c:val>
          <c:smooth val="0"/>
          <c:extLst>
            <c:ext xmlns:c16="http://schemas.microsoft.com/office/drawing/2014/chart" uri="{C3380CC4-5D6E-409C-BE32-E72D297353CC}">
              <c16:uniqueId val="{00000001-099E-40E6-8803-125A9446B9CC}"/>
            </c:ext>
          </c:extLst>
        </c:ser>
        <c:dLbls>
          <c:showLegendKey val="0"/>
          <c:showVal val="0"/>
          <c:showCatName val="0"/>
          <c:showSerName val="0"/>
          <c:showPercent val="0"/>
          <c:showBubbleSize val="0"/>
        </c:dLbls>
        <c:smooth val="0"/>
        <c:axId val="1838611631"/>
        <c:axId val="1838612047"/>
      </c:lineChart>
      <c:catAx>
        <c:axId val="183861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612047"/>
        <c:crosses val="autoZero"/>
        <c:auto val="1"/>
        <c:lblAlgn val="ctr"/>
        <c:lblOffset val="100"/>
        <c:noMultiLvlLbl val="0"/>
      </c:catAx>
      <c:valAx>
        <c:axId val="18386120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611631"/>
        <c:crosses val="autoZero"/>
        <c:crossBetween val="between"/>
        <c:majorUnit val="2.5000000000000005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Funding Period</a:t>
            </a:r>
          </a:p>
        </c:rich>
      </c:tx>
      <c:layout>
        <c:manualLayout>
          <c:xMode val="edge"/>
          <c:yMode val="edge"/>
          <c:x val="0.37898579202941507"/>
          <c:y val="0"/>
        </c:manualLayout>
      </c:layout>
      <c:overlay val="0"/>
      <c:spPr>
        <a:noFill/>
        <a:ln>
          <a:noFill/>
        </a:ln>
        <a:effectLst/>
      </c:spPr>
    </c:title>
    <c:autoTitleDeleted val="0"/>
    <c:plotArea>
      <c:layout>
        <c:manualLayout>
          <c:layoutTarget val="inner"/>
          <c:xMode val="edge"/>
          <c:yMode val="edge"/>
          <c:x val="7.702327181168428E-2"/>
          <c:y val="8.304026858540671E-2"/>
          <c:w val="0.91036104582968236"/>
          <c:h val="0.72266543723350396"/>
        </c:manualLayout>
      </c:layout>
      <c:lineChart>
        <c:grouping val="standard"/>
        <c:varyColors val="0"/>
        <c:ser>
          <c:idx val="4"/>
          <c:order val="0"/>
          <c:tx>
            <c:v>Amortization Period</c:v>
          </c:tx>
          <c:spPr>
            <a:ln w="31750">
              <a:solidFill>
                <a:schemeClr val="accent1"/>
              </a:solidFill>
            </a:ln>
            <a:effectLst/>
          </c:spPr>
          <c:marker>
            <c:symbol val="diamond"/>
            <c:size val="10"/>
            <c:spPr>
              <a:solidFill>
                <a:schemeClr val="accent1"/>
              </a:solidFill>
              <a:ln>
                <a:solidFill>
                  <a:schemeClr val="accent1"/>
                </a:solidFill>
              </a:ln>
            </c:spPr>
          </c:marker>
          <c:dLbls>
            <c:numFmt formatCode="#,##0" sourceLinked="0"/>
            <c:spPr>
              <a:solidFill>
                <a:schemeClr val="bg2"/>
              </a:solidFill>
              <a:ln>
                <a:solidFill>
                  <a:schemeClr val="accent1"/>
                </a:solidFill>
              </a:ln>
              <a:effectLst/>
            </c:spPr>
            <c:txPr>
              <a:bodyPr wrap="square" lIns="38100" tIns="19050" rIns="38100" bIns="19050" anchor="ctr" anchorCtr="0">
                <a:spAutoFit/>
              </a:bodyPr>
              <a:lstStyle/>
              <a:p>
                <a:pPr algn="ct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Charts'!$B$14:$L$14</c:f>
              <c:numCache>
                <c:formatCode>0</c:formatCode>
                <c:ptCount val="11"/>
                <c:pt idx="0">
                  <c:v>2022</c:v>
                </c:pt>
                <c:pt idx="1">
                  <c:v>2023</c:v>
                </c:pt>
                <c:pt idx="2">
                  <c:v>2024</c:v>
                </c:pt>
                <c:pt idx="3">
                  <c:v>2025</c:v>
                </c:pt>
                <c:pt idx="4">
                  <c:v>2026</c:v>
                </c:pt>
                <c:pt idx="5">
                  <c:v>2027</c:v>
                </c:pt>
                <c:pt idx="6">
                  <c:v>2028</c:v>
                </c:pt>
                <c:pt idx="7">
                  <c:v>2029</c:v>
                </c:pt>
                <c:pt idx="8">
                  <c:v>2030</c:v>
                </c:pt>
                <c:pt idx="9">
                  <c:v>2031</c:v>
                </c:pt>
                <c:pt idx="10">
                  <c:v>2032</c:v>
                </c:pt>
              </c:numCache>
            </c:numRef>
          </c:cat>
          <c:val>
            <c:numRef>
              <c:f>'Determ Charts'!$B$26:$L$26</c:f>
              <c:numCache>
                <c:formatCode>_(* #,##0_);_(* \(#,##0\);_(* "-"??_);_(@_)</c:formatCode>
                <c:ptCount val="11"/>
                <c:pt idx="0">
                  <c:v>42.188292737800261</c:v>
                </c:pt>
                <c:pt idx="1">
                  <c:v>31.336632009413034</c:v>
                </c:pt>
                <c:pt idx="2">
                  <c:v>27.294661070153261</c:v>
                </c:pt>
                <c:pt idx="3">
                  <c:v>26.044035185182718</c:v>
                </c:pt>
                <c:pt idx="4">
                  <c:v>27.772372196954354</c:v>
                </c:pt>
                <c:pt idx="5">
                  <c:v>28.708469318575975</c:v>
                </c:pt>
                <c:pt idx="6">
                  <c:v>28.944133181601874</c:v>
                </c:pt>
                <c:pt idx="7">
                  <c:v>29.139799237455506</c:v>
                </c:pt>
                <c:pt idx="8">
                  <c:v>29.328068417570702</c:v>
                </c:pt>
                <c:pt idx="9">
                  <c:v>29.446082302460773</c:v>
                </c:pt>
                <c:pt idx="10">
                  <c:v>29.539736858266608</c:v>
                </c:pt>
              </c:numCache>
            </c:numRef>
          </c:val>
          <c:smooth val="0"/>
          <c:extLst>
            <c:ext xmlns:c16="http://schemas.microsoft.com/office/drawing/2014/chart" uri="{C3380CC4-5D6E-409C-BE32-E72D297353CC}">
              <c16:uniqueId val="{00000000-34D1-4B86-9062-7B6B58BA2E05}"/>
            </c:ext>
          </c:extLst>
        </c:ser>
        <c:dLbls>
          <c:showLegendKey val="0"/>
          <c:showVal val="0"/>
          <c:showCatName val="0"/>
          <c:showSerName val="0"/>
          <c:showPercent val="0"/>
          <c:showBubbleSize val="0"/>
        </c:dLbls>
        <c:marker val="1"/>
        <c:smooth val="0"/>
        <c:axId val="328618368"/>
        <c:axId val="328619904"/>
      </c:lineChart>
      <c:catAx>
        <c:axId val="32861836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619904"/>
        <c:crosses val="autoZero"/>
        <c:auto val="1"/>
        <c:lblAlgn val="ctr"/>
        <c:lblOffset val="100"/>
        <c:noMultiLvlLbl val="0"/>
      </c:catAx>
      <c:valAx>
        <c:axId val="32861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Number</a:t>
                </a:r>
                <a:r>
                  <a:rPr lang="en-US" baseline="0"/>
                  <a:t> of Years</a:t>
                </a:r>
                <a:endParaRPr lang="en-US"/>
              </a:p>
            </c:rich>
          </c:tx>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6183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Net Cash Flow</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8.9529804159750828E-2"/>
          <c:y val="8.304026858540671E-2"/>
          <c:w val="0.84596314514317272"/>
          <c:h val="0.67957747408030944"/>
        </c:manualLayout>
      </c:layout>
      <c:barChart>
        <c:barDir val="col"/>
        <c:grouping val="stacked"/>
        <c:varyColors val="0"/>
        <c:ser>
          <c:idx val="0"/>
          <c:order val="0"/>
          <c:tx>
            <c:strRef>
              <c:f>'Determ Charts'!$A$249</c:f>
              <c:strCache>
                <c:ptCount val="1"/>
                <c:pt idx="0">
                  <c:v>Employer Contributions</c:v>
                </c:pt>
              </c:strCache>
            </c:strRef>
          </c:tx>
          <c:spPr>
            <a:solidFill>
              <a:schemeClr val="accent1"/>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Charts'!$B$248:$K$248</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Charts'!$B$249:$K$249</c:f>
              <c:numCache>
                <c:formatCode>#,##0_);\(#,##0\)</c:formatCode>
                <c:ptCount val="10"/>
                <c:pt idx="0">
                  <c:v>538199645.56656933</c:v>
                </c:pt>
                <c:pt idx="1">
                  <c:v>579672388.31330013</c:v>
                </c:pt>
                <c:pt idx="2">
                  <c:v>591278480.09344602</c:v>
                </c:pt>
                <c:pt idx="3">
                  <c:v>603572134.44387555</c:v>
                </c:pt>
                <c:pt idx="4">
                  <c:v>616666379.3734163</c:v>
                </c:pt>
                <c:pt idx="5">
                  <c:v>630565821.45312512</c:v>
                </c:pt>
                <c:pt idx="6">
                  <c:v>645351644.90890646</c:v>
                </c:pt>
                <c:pt idx="7">
                  <c:v>660549749.71653807</c:v>
                </c:pt>
                <c:pt idx="8">
                  <c:v>676656712.69916797</c:v>
                </c:pt>
                <c:pt idx="9">
                  <c:v>693353271.62734628</c:v>
                </c:pt>
              </c:numCache>
            </c:numRef>
          </c:val>
          <c:extLst>
            <c:ext xmlns:c16="http://schemas.microsoft.com/office/drawing/2014/chart" uri="{C3380CC4-5D6E-409C-BE32-E72D297353CC}">
              <c16:uniqueId val="{00000000-7AE9-4AD3-ACBE-5DFA0B4F23BB}"/>
            </c:ext>
          </c:extLst>
        </c:ser>
        <c:ser>
          <c:idx val="1"/>
          <c:order val="1"/>
          <c:tx>
            <c:strRef>
              <c:f>'Determ Charts'!$A$250</c:f>
              <c:strCache>
                <c:ptCount val="1"/>
                <c:pt idx="0">
                  <c:v>Member Contributions</c:v>
                </c:pt>
              </c:strCache>
              <c:extLst xmlns:c15="http://schemas.microsoft.com/office/drawing/2012/chart"/>
            </c:strRef>
          </c:tx>
          <c:spPr>
            <a:solidFill>
              <a:schemeClr val="accent2"/>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Charts'!$B$248:$K$248</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Charts'!$B$250:$K$250</c:f>
              <c:numCache>
                <c:formatCode>#,##0_);\(#,##0\)</c:formatCode>
                <c:ptCount val="10"/>
                <c:pt idx="0">
                  <c:v>331046123.10216457</c:v>
                </c:pt>
                <c:pt idx="1">
                  <c:v>337139707.10404509</c:v>
                </c:pt>
                <c:pt idx="2">
                  <c:v>343862382.10611981</c:v>
                </c:pt>
                <c:pt idx="3">
                  <c:v>350987290.10831863</c:v>
                </c:pt>
                <c:pt idx="4">
                  <c:v>358580984.11066216</c:v>
                </c:pt>
                <c:pt idx="5">
                  <c:v>366646098.11315107</c:v>
                </c:pt>
                <c:pt idx="6">
                  <c:v>375230406.11580032</c:v>
                </c:pt>
                <c:pt idx="7">
                  <c:v>384054325.11852348</c:v>
                </c:pt>
                <c:pt idx="8">
                  <c:v>393410512.12141091</c:v>
                </c:pt>
                <c:pt idx="9">
                  <c:v>403110661.12440449</c:v>
                </c:pt>
              </c:numCache>
            </c:numRef>
          </c:val>
          <c:extLst xmlns:c15="http://schemas.microsoft.com/office/drawing/2012/chart">
            <c:ext xmlns:c16="http://schemas.microsoft.com/office/drawing/2014/chart" uri="{C3380CC4-5D6E-409C-BE32-E72D297353CC}">
              <c16:uniqueId val="{00000001-7AE9-4AD3-ACBE-5DFA0B4F23BB}"/>
            </c:ext>
          </c:extLst>
        </c:ser>
        <c:ser>
          <c:idx val="2"/>
          <c:order val="3"/>
          <c:tx>
            <c:strRef>
              <c:f>'Determ Charts'!$A$251</c:f>
              <c:strCache>
                <c:ptCount val="1"/>
                <c:pt idx="0">
                  <c:v>Benefit Payments</c:v>
                </c:pt>
              </c:strCache>
            </c:strRef>
          </c:tx>
          <c:spPr>
            <a:solidFill>
              <a:schemeClr val="accent3"/>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Charts'!$B$248:$K$248</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Charts'!$B$251:$K$251</c:f>
              <c:numCache>
                <c:formatCode>#,##0_);\(#,##0\)</c:formatCode>
                <c:ptCount val="10"/>
                <c:pt idx="0">
                  <c:v>-1392638548.1892698</c:v>
                </c:pt>
                <c:pt idx="1">
                  <c:v>-1457137403.8990934</c:v>
                </c:pt>
                <c:pt idx="2">
                  <c:v>-1522820965.4550529</c:v>
                </c:pt>
                <c:pt idx="3">
                  <c:v>-1590933316.2849612</c:v>
                </c:pt>
                <c:pt idx="4">
                  <c:v>-1651872627.0517831</c:v>
                </c:pt>
                <c:pt idx="5">
                  <c:v>-1709505681.1325171</c:v>
                </c:pt>
                <c:pt idx="6">
                  <c:v>-1765805797.6062078</c:v>
                </c:pt>
                <c:pt idx="7">
                  <c:v>-1821796708.5383029</c:v>
                </c:pt>
                <c:pt idx="8">
                  <c:v>-1875694187.1212144</c:v>
                </c:pt>
                <c:pt idx="9">
                  <c:v>-1928199016.051559</c:v>
                </c:pt>
              </c:numCache>
            </c:numRef>
          </c:val>
          <c:extLst>
            <c:ext xmlns:c16="http://schemas.microsoft.com/office/drawing/2014/chart" uri="{C3380CC4-5D6E-409C-BE32-E72D297353CC}">
              <c16:uniqueId val="{00000002-7AE9-4AD3-ACBE-5DFA0B4F23BB}"/>
            </c:ext>
          </c:extLst>
        </c:ser>
        <c:ser>
          <c:idx val="3"/>
          <c:order val="4"/>
          <c:tx>
            <c:v>Administrative Expenses</c:v>
          </c:tx>
          <c:spPr>
            <a:solidFill>
              <a:schemeClr val="accent6"/>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Charts'!$B$248:$K$248</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Charts'!$B$252:$K$252</c:f>
              <c:numCache>
                <c:formatCode>General</c:formatCode>
                <c:ptCount val="10"/>
              </c:numCache>
            </c:numRef>
          </c:val>
          <c:extLst xmlns:c15="http://schemas.microsoft.com/office/drawing/2012/chart">
            <c:ext xmlns:c16="http://schemas.microsoft.com/office/drawing/2014/chart" uri="{C3380CC4-5D6E-409C-BE32-E72D297353CC}">
              <c16:uniqueId val="{00000003-7AE9-4AD3-ACBE-5DFA0B4F23BB}"/>
            </c:ext>
          </c:extLst>
        </c:ser>
        <c:dLbls>
          <c:showLegendKey val="0"/>
          <c:showVal val="0"/>
          <c:showCatName val="0"/>
          <c:showSerName val="0"/>
          <c:showPercent val="0"/>
          <c:showBubbleSize val="0"/>
        </c:dLbls>
        <c:gapWidth val="100"/>
        <c:overlap val="100"/>
        <c:axId val="321399808"/>
        <c:axId val="321417984"/>
        <c:extLst>
          <c:ext xmlns:c15="http://schemas.microsoft.com/office/drawing/2012/chart" uri="{02D57815-91ED-43cb-92C2-25804820EDAC}">
            <c15:filteredBarSeries>
              <c15:ser>
                <c:idx val="5"/>
                <c:order val="2"/>
                <c:tx>
                  <c:strRef>
                    <c:extLst>
                      <c:ext uri="{02D57815-91ED-43cb-92C2-25804820EDAC}">
                        <c15:formulaRef>
                          <c15:sqref>'Determ Charts'!$A$253</c15:sqref>
                        </c15:formulaRef>
                      </c:ext>
                    </c:extLst>
                    <c:strCache>
                      <c:ptCount val="1"/>
                      <c:pt idx="0">
                        <c:v>Other</c:v>
                      </c:pt>
                    </c:strCache>
                  </c:strRef>
                </c:tx>
                <c:spPr>
                  <a:solidFill>
                    <a:schemeClr val="accent3"/>
                  </a:solidFill>
                  <a:ln>
                    <a:noFill/>
                  </a:ln>
                  <a:effectLst/>
                </c:spPr>
                <c:invertIfNegative val="0"/>
                <c:val>
                  <c:numRef>
                    <c:extLst>
                      <c:ext uri="{02D57815-91ED-43cb-92C2-25804820EDAC}">
                        <c15:formulaRef>
                          <c15:sqref>'Determ Charts'!$B$253:$K$253</c15:sqref>
                        </c15:formulaRef>
                      </c:ext>
                    </c:extLst>
                    <c:numCache>
                      <c:formatCode>General</c:formatCode>
                      <c:ptCount val="10"/>
                    </c:numCache>
                  </c:numRef>
                </c:val>
                <c:extLst>
                  <c:ext xmlns:c16="http://schemas.microsoft.com/office/drawing/2014/chart" uri="{C3380CC4-5D6E-409C-BE32-E72D297353CC}">
                    <c16:uniqueId val="{00000005-7AE9-4AD3-ACBE-5DFA0B4F23BB}"/>
                  </c:ext>
                </c:extLst>
              </c15:ser>
            </c15:filteredBarSeries>
          </c:ext>
        </c:extLst>
      </c:barChart>
      <c:lineChart>
        <c:grouping val="standard"/>
        <c:varyColors val="0"/>
        <c:ser>
          <c:idx val="4"/>
          <c:order val="5"/>
          <c:tx>
            <c:strRef>
              <c:f>'Determ Charts'!$A$254</c:f>
              <c:strCache>
                <c:ptCount val="1"/>
                <c:pt idx="0">
                  <c:v>Net Cash Flow %</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'Determ Charts'!$B$248:$K$248</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Charts'!$B$254:$K$254</c:f>
              <c:numCache>
                <c:formatCode>0.0%</c:formatCode>
                <c:ptCount val="10"/>
                <c:pt idx="0">
                  <c:v>-3.4321949187978408E-2</c:v>
                </c:pt>
                <c:pt idx="1">
                  <c:v>-3.5574401245451484E-2</c:v>
                </c:pt>
                <c:pt idx="2">
                  <c:v>-3.6993117608047715E-2</c:v>
                </c:pt>
                <c:pt idx="3">
                  <c:v>-3.835027661474328E-2</c:v>
                </c:pt>
                <c:pt idx="4">
                  <c:v>-3.9076180792026891E-2</c:v>
                </c:pt>
                <c:pt idx="5">
                  <c:v>-3.9441811247895149E-2</c:v>
                </c:pt>
                <c:pt idx="6">
                  <c:v>-3.9575027988315921E-2</c:v>
                </c:pt>
                <c:pt idx="7">
                  <c:v>-3.9584882530652656E-2</c:v>
                </c:pt>
                <c:pt idx="8">
                  <c:v>-3.9350746101853955E-2</c:v>
                </c:pt>
                <c:pt idx="9">
                  <c:v>-3.8948323799018365E-2</c:v>
                </c:pt>
              </c:numCache>
            </c:numRef>
          </c:val>
          <c:smooth val="0"/>
          <c:extLst>
            <c:ext xmlns:c16="http://schemas.microsoft.com/office/drawing/2014/chart" uri="{C3380CC4-5D6E-409C-BE32-E72D297353CC}">
              <c16:uniqueId val="{00000004-7AE9-4AD3-ACBE-5DFA0B4F23BB}"/>
            </c:ext>
          </c:extLst>
        </c:ser>
        <c:dLbls>
          <c:showLegendKey val="0"/>
          <c:showVal val="0"/>
          <c:showCatName val="0"/>
          <c:showSerName val="0"/>
          <c:showPercent val="0"/>
          <c:showBubbleSize val="0"/>
        </c:dLbls>
        <c:marker val="1"/>
        <c:smooth val="0"/>
        <c:axId val="321438080"/>
        <c:axId val="321419904"/>
      </c:lineChart>
      <c:catAx>
        <c:axId val="321399808"/>
        <c:scaling>
          <c:orientation val="minMax"/>
        </c:scaling>
        <c:delete val="0"/>
        <c:axPos val="b"/>
        <c:numFmt formatCode="0"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417984"/>
        <c:crosses val="autoZero"/>
        <c:auto val="1"/>
        <c:lblAlgn val="ctr"/>
        <c:lblOffset val="100"/>
        <c:noMultiLvlLbl val="0"/>
      </c:catAx>
      <c:valAx>
        <c:axId val="321417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399808"/>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21419904"/>
        <c:scaling>
          <c:orientation val="minMax"/>
          <c:max val="6.0000000000000012E-2"/>
          <c:min val="-0.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438080"/>
        <c:crosses val="max"/>
        <c:crossBetween val="between"/>
        <c:majorUnit val="2.0000000000000004E-2"/>
      </c:valAx>
      <c:catAx>
        <c:axId val="321438080"/>
        <c:scaling>
          <c:orientation val="minMax"/>
        </c:scaling>
        <c:delete val="1"/>
        <c:axPos val="b"/>
        <c:numFmt formatCode="0" sourceLinked="1"/>
        <c:majorTickMark val="out"/>
        <c:minorTickMark val="none"/>
        <c:tickLblPos val="nextTo"/>
        <c:crossAx val="321419904"/>
        <c:crosses val="autoZero"/>
        <c:auto val="1"/>
        <c:lblAlgn val="ctr"/>
        <c:lblOffset val="100"/>
        <c:noMultiLvlLbl val="0"/>
      </c:catAx>
      <c:spPr>
        <a:noFill/>
        <a:ln>
          <a:noFill/>
        </a:ln>
        <a:effectLst/>
      </c:spPr>
    </c:plotArea>
    <c:legend>
      <c:legendPos val="b"/>
      <c:legendEntry>
        <c:idx val="3"/>
        <c:delete val="1"/>
      </c:legendEntry>
      <c:layout>
        <c:manualLayout>
          <c:xMode val="edge"/>
          <c:yMode val="edge"/>
          <c:x val="6.8122020325821112E-2"/>
          <c:y val="0.85140194208721409"/>
          <c:w val="0.84522301421160384"/>
          <c:h val="0.148598057912785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Funded Ratio</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8.6636344864378448E-2"/>
          <c:y val="8.304026858540671E-2"/>
          <c:w val="0.84980837436425039"/>
          <c:h val="0.69394012846470754"/>
        </c:manualLayout>
      </c:layout>
      <c:barChart>
        <c:barDir val="col"/>
        <c:grouping val="clustered"/>
        <c:varyColors val="0"/>
        <c:ser>
          <c:idx val="0"/>
          <c:order val="0"/>
          <c:tx>
            <c:v>Actuarial Value of Assets</c:v>
          </c:tx>
          <c:spPr>
            <a:solidFill>
              <a:schemeClr val="accent1"/>
            </a:solidFill>
            <a:ln>
              <a:noFill/>
            </a:ln>
            <a:effectLst/>
          </c:spPr>
          <c:invertIfNegative val="0"/>
          <c:cat>
            <c:numRef>
              <c:f>'Determ Charts'!$B$138:$AF$138</c:f>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'Determ Charts'!$B$140:$AF$140</c:f>
              <c:numCache>
                <c:formatCode>#,##0</c:formatCode>
                <c:ptCount val="31"/>
                <c:pt idx="0">
                  <c:v>15207995954.142368</c:v>
                </c:pt>
                <c:pt idx="1">
                  <c:v>15516471582.332029</c:v>
                </c:pt>
                <c:pt idx="2">
                  <c:v>16120678998.041981</c:v>
                </c:pt>
                <c:pt idx="3">
                  <c:v>16949633544.203739</c:v>
                </c:pt>
                <c:pt idx="4">
                  <c:v>17217076124.211311</c:v>
                </c:pt>
                <c:pt idx="5">
                  <c:v>17678385279.006691</c:v>
                </c:pt>
                <c:pt idx="6">
                  <c:v>18291083030.006596</c:v>
                </c:pt>
                <c:pt idx="7">
                  <c:v>18922056340.579449</c:v>
                </c:pt>
                <c:pt idx="8">
                  <c:v>19573670382.55402</c:v>
                </c:pt>
                <c:pt idx="9">
                  <c:v>20254261881.909122</c:v>
                </c:pt>
                <c:pt idx="10">
                  <c:v>20963610561.805031</c:v>
                </c:pt>
                <c:pt idx="11">
                  <c:v>21705647428.616268</c:v>
                </c:pt>
                <c:pt idx="12">
                  <c:v>22485957081.812565</c:v>
                </c:pt>
                <c:pt idx="13">
                  <c:v>23312165008.097252</c:v>
                </c:pt>
                <c:pt idx="14">
                  <c:v>24195082461.296867</c:v>
                </c:pt>
                <c:pt idx="15">
                  <c:v>25147303884.088493</c:v>
                </c:pt>
                <c:pt idx="16">
                  <c:v>26181726780.770176</c:v>
                </c:pt>
                <c:pt idx="17">
                  <c:v>27310147376.841625</c:v>
                </c:pt>
                <c:pt idx="18">
                  <c:v>28544414359.122868</c:v>
                </c:pt>
                <c:pt idx="19">
                  <c:v>29887201520.487366</c:v>
                </c:pt>
                <c:pt idx="20">
                  <c:v>31341997036.562893</c:v>
                </c:pt>
                <c:pt idx="21">
                  <c:v>32915812175.290913</c:v>
                </c:pt>
                <c:pt idx="22">
                  <c:v>34623257672.44165</c:v>
                </c:pt>
                <c:pt idx="23">
                  <c:v>36476491342.528549</c:v>
                </c:pt>
                <c:pt idx="24">
                  <c:v>38486801323.622833</c:v>
                </c:pt>
                <c:pt idx="25">
                  <c:v>40667489104.490036</c:v>
                </c:pt>
                <c:pt idx="26">
                  <c:v>43034466083.793854</c:v>
                </c:pt>
                <c:pt idx="27">
                  <c:v>45599872559.474052</c:v>
                </c:pt>
                <c:pt idx="28">
                  <c:v>48381246257.219719</c:v>
                </c:pt>
                <c:pt idx="29">
                  <c:v>51399618199.199539</c:v>
                </c:pt>
                <c:pt idx="30">
                  <c:v>54762267010.911484</c:v>
                </c:pt>
              </c:numCache>
            </c:numRef>
          </c:val>
          <c:extLst>
            <c:ext xmlns:c16="http://schemas.microsoft.com/office/drawing/2014/chart" uri="{C3380CC4-5D6E-409C-BE32-E72D297353CC}">
              <c16:uniqueId val="{00000000-329F-4EB3-BF8F-5688CCAB6483}"/>
            </c:ext>
          </c:extLst>
        </c:ser>
        <c:ser>
          <c:idx val="1"/>
          <c:order val="1"/>
          <c:tx>
            <c:v>Actuarial Accrued Liability</c:v>
          </c:tx>
          <c:spPr>
            <a:solidFill>
              <a:schemeClr val="accent2"/>
            </a:solidFill>
            <a:ln>
              <a:noFill/>
            </a:ln>
            <a:effectLst/>
          </c:spPr>
          <c:invertIfNegative val="0"/>
          <c:cat>
            <c:numRef>
              <c:f>'Determ Charts'!$B$138:$AF$138</c:f>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'Determ Charts'!$B$141:$AF$141</c:f>
              <c:numCache>
                <c:formatCode>#,##0</c:formatCode>
                <c:ptCount val="31"/>
                <c:pt idx="0">
                  <c:v>23771641829.745693</c:v>
                </c:pt>
                <c:pt idx="1">
                  <c:v>24445782551.806339</c:v>
                </c:pt>
                <c:pt idx="2">
                  <c:v>25108667716.988144</c:v>
                </c:pt>
                <c:pt idx="3">
                  <c:v>25759141269.451488</c:v>
                </c:pt>
                <c:pt idx="4">
                  <c:v>26394369196.350281</c:v>
                </c:pt>
                <c:pt idx="5">
                  <c:v>27021347767.50919</c:v>
                </c:pt>
                <c:pt idx="6">
                  <c:v>27643564463.301395</c:v>
                </c:pt>
                <c:pt idx="7">
                  <c:v>28262773660.411091</c:v>
                </c:pt>
                <c:pt idx="8">
                  <c:v>28879411661.958534</c:v>
                </c:pt>
                <c:pt idx="9">
                  <c:v>29496191135.619923</c:v>
                </c:pt>
                <c:pt idx="10">
                  <c:v>30115032499.212009</c:v>
                </c:pt>
                <c:pt idx="11">
                  <c:v>30739335476.281895</c:v>
                </c:pt>
                <c:pt idx="12">
                  <c:v>31372268667.802032</c:v>
                </c:pt>
                <c:pt idx="13">
                  <c:v>32018675151.581455</c:v>
                </c:pt>
                <c:pt idx="14">
                  <c:v>32686101580.564449</c:v>
                </c:pt>
                <c:pt idx="15">
                  <c:v>33383490548.214794</c:v>
                </c:pt>
                <c:pt idx="16">
                  <c:v>34119726905.814835</c:v>
                </c:pt>
                <c:pt idx="17">
                  <c:v>34902388363.571289</c:v>
                </c:pt>
                <c:pt idx="18">
                  <c:v>35738829075.280296</c:v>
                </c:pt>
                <c:pt idx="19">
                  <c:v>36627234696.344978</c:v>
                </c:pt>
                <c:pt idx="20">
                  <c:v>37566129130.473114</c:v>
                </c:pt>
                <c:pt idx="21">
                  <c:v>38556782107.028152</c:v>
                </c:pt>
                <c:pt idx="22">
                  <c:v>39607089663.863342</c:v>
                </c:pt>
                <c:pt idx="23">
                  <c:v>40722130205.017395</c:v>
                </c:pt>
                <c:pt idx="24">
                  <c:v>41905763045.066299</c:v>
                </c:pt>
                <c:pt idx="25">
                  <c:v>43163061979.16008</c:v>
                </c:pt>
                <c:pt idx="26">
                  <c:v>44500929757.047783</c:v>
                </c:pt>
                <c:pt idx="27">
                  <c:v>45921991001.326508</c:v>
                </c:pt>
                <c:pt idx="28">
                  <c:v>47433217370.653389</c:v>
                </c:pt>
                <c:pt idx="29">
                  <c:v>49044261547.938774</c:v>
                </c:pt>
                <c:pt idx="30">
                  <c:v>50850222548.571709</c:v>
                </c:pt>
              </c:numCache>
            </c:numRef>
          </c:val>
          <c:extLst>
            <c:ext xmlns:c16="http://schemas.microsoft.com/office/drawing/2014/chart" uri="{C3380CC4-5D6E-409C-BE32-E72D297353CC}">
              <c16:uniqueId val="{00000001-329F-4EB3-BF8F-5688CCAB6483}"/>
            </c:ext>
          </c:extLst>
        </c:ser>
        <c:dLbls>
          <c:showLegendKey val="0"/>
          <c:showVal val="0"/>
          <c:showCatName val="0"/>
          <c:showSerName val="0"/>
          <c:showPercent val="0"/>
          <c:showBubbleSize val="0"/>
        </c:dLbls>
        <c:gapWidth val="219"/>
        <c:axId val="324000000"/>
        <c:axId val="321454080"/>
      </c:barChart>
      <c:lineChart>
        <c:grouping val="standard"/>
        <c:varyColors val="0"/>
        <c:ser>
          <c:idx val="2"/>
          <c:order val="2"/>
          <c:tx>
            <c:v>Funded Ratio</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329F-4EB3-BF8F-5688CCAB6483}"/>
                </c:ext>
              </c:extLst>
            </c:dLbl>
            <c:dLbl>
              <c:idx val="2"/>
              <c:delete val="1"/>
              <c:extLst>
                <c:ext xmlns:c15="http://schemas.microsoft.com/office/drawing/2012/chart" uri="{CE6537A1-D6FC-4f65-9D91-7224C49458BB}"/>
                <c:ext xmlns:c16="http://schemas.microsoft.com/office/drawing/2014/chart" uri="{C3380CC4-5D6E-409C-BE32-E72D297353CC}">
                  <c16:uniqueId val="{00000003-329F-4EB3-BF8F-5688CCAB6483}"/>
                </c:ext>
              </c:extLst>
            </c:dLbl>
            <c:dLbl>
              <c:idx val="3"/>
              <c:delete val="1"/>
              <c:extLst>
                <c:ext xmlns:c15="http://schemas.microsoft.com/office/drawing/2012/chart" uri="{CE6537A1-D6FC-4f65-9D91-7224C49458BB}"/>
                <c:ext xmlns:c16="http://schemas.microsoft.com/office/drawing/2014/chart" uri="{C3380CC4-5D6E-409C-BE32-E72D297353CC}">
                  <c16:uniqueId val="{00000004-329F-4EB3-BF8F-5688CCAB6483}"/>
                </c:ext>
              </c:extLst>
            </c:dLbl>
            <c:dLbl>
              <c:idx val="5"/>
              <c:delete val="1"/>
              <c:extLst>
                <c:ext xmlns:c15="http://schemas.microsoft.com/office/drawing/2012/chart" uri="{CE6537A1-D6FC-4f65-9D91-7224C49458BB}"/>
                <c:ext xmlns:c16="http://schemas.microsoft.com/office/drawing/2014/chart" uri="{C3380CC4-5D6E-409C-BE32-E72D297353CC}">
                  <c16:uniqueId val="{00000005-329F-4EB3-BF8F-5688CCAB6483}"/>
                </c:ext>
              </c:extLst>
            </c:dLbl>
            <c:dLbl>
              <c:idx val="6"/>
              <c:delete val="1"/>
              <c:extLst>
                <c:ext xmlns:c15="http://schemas.microsoft.com/office/drawing/2012/chart" uri="{CE6537A1-D6FC-4f65-9D91-7224C49458BB}"/>
                <c:ext xmlns:c16="http://schemas.microsoft.com/office/drawing/2014/chart" uri="{C3380CC4-5D6E-409C-BE32-E72D297353CC}">
                  <c16:uniqueId val="{00000006-329F-4EB3-BF8F-5688CCAB6483}"/>
                </c:ext>
              </c:extLst>
            </c:dLbl>
            <c:dLbl>
              <c:idx val="7"/>
              <c:delete val="1"/>
              <c:extLst>
                <c:ext xmlns:c15="http://schemas.microsoft.com/office/drawing/2012/chart" uri="{CE6537A1-D6FC-4f65-9D91-7224C49458BB}"/>
                <c:ext xmlns:c16="http://schemas.microsoft.com/office/drawing/2014/chart" uri="{C3380CC4-5D6E-409C-BE32-E72D297353CC}">
                  <c16:uniqueId val="{00000007-329F-4EB3-BF8F-5688CCAB6483}"/>
                </c:ext>
              </c:extLst>
            </c:dLbl>
            <c:dLbl>
              <c:idx val="9"/>
              <c:delete val="1"/>
              <c:extLst>
                <c:ext xmlns:c15="http://schemas.microsoft.com/office/drawing/2012/chart" uri="{CE6537A1-D6FC-4f65-9D91-7224C49458BB}"/>
                <c:ext xmlns:c16="http://schemas.microsoft.com/office/drawing/2014/chart" uri="{C3380CC4-5D6E-409C-BE32-E72D297353CC}">
                  <c16:uniqueId val="{00000008-329F-4EB3-BF8F-5688CCAB6483}"/>
                </c:ext>
              </c:extLst>
            </c:dLbl>
            <c:dLbl>
              <c:idx val="10"/>
              <c:delete val="1"/>
              <c:extLst>
                <c:ext xmlns:c15="http://schemas.microsoft.com/office/drawing/2012/chart" uri="{CE6537A1-D6FC-4f65-9D91-7224C49458BB}"/>
                <c:ext xmlns:c16="http://schemas.microsoft.com/office/drawing/2014/chart" uri="{C3380CC4-5D6E-409C-BE32-E72D297353CC}">
                  <c16:uniqueId val="{00000009-329F-4EB3-BF8F-5688CCAB6483}"/>
                </c:ext>
              </c:extLst>
            </c:dLbl>
            <c:dLbl>
              <c:idx val="11"/>
              <c:delete val="1"/>
              <c:extLst>
                <c:ext xmlns:c15="http://schemas.microsoft.com/office/drawing/2012/chart" uri="{CE6537A1-D6FC-4f65-9D91-7224C49458BB}"/>
                <c:ext xmlns:c16="http://schemas.microsoft.com/office/drawing/2014/chart" uri="{C3380CC4-5D6E-409C-BE32-E72D297353CC}">
                  <c16:uniqueId val="{0000000A-329F-4EB3-BF8F-5688CCAB6483}"/>
                </c:ext>
              </c:extLst>
            </c:dLbl>
            <c:dLbl>
              <c:idx val="13"/>
              <c:delete val="1"/>
              <c:extLst>
                <c:ext xmlns:c15="http://schemas.microsoft.com/office/drawing/2012/chart" uri="{CE6537A1-D6FC-4f65-9D91-7224C49458BB}"/>
                <c:ext xmlns:c16="http://schemas.microsoft.com/office/drawing/2014/chart" uri="{C3380CC4-5D6E-409C-BE32-E72D297353CC}">
                  <c16:uniqueId val="{0000000B-329F-4EB3-BF8F-5688CCAB6483}"/>
                </c:ext>
              </c:extLst>
            </c:dLbl>
            <c:dLbl>
              <c:idx val="14"/>
              <c:delete val="1"/>
              <c:extLst>
                <c:ext xmlns:c15="http://schemas.microsoft.com/office/drawing/2012/chart" uri="{CE6537A1-D6FC-4f65-9D91-7224C49458BB}"/>
                <c:ext xmlns:c16="http://schemas.microsoft.com/office/drawing/2014/chart" uri="{C3380CC4-5D6E-409C-BE32-E72D297353CC}">
                  <c16:uniqueId val="{0000000C-329F-4EB3-BF8F-5688CCAB6483}"/>
                </c:ext>
              </c:extLst>
            </c:dLbl>
            <c:dLbl>
              <c:idx val="15"/>
              <c:delete val="1"/>
              <c:extLst>
                <c:ext xmlns:c15="http://schemas.microsoft.com/office/drawing/2012/chart" uri="{CE6537A1-D6FC-4f65-9D91-7224C49458BB}"/>
                <c:ext xmlns:c16="http://schemas.microsoft.com/office/drawing/2014/chart" uri="{C3380CC4-5D6E-409C-BE32-E72D297353CC}">
                  <c16:uniqueId val="{0000000D-329F-4EB3-BF8F-5688CCAB6483}"/>
                </c:ext>
              </c:extLst>
            </c:dLbl>
            <c:dLbl>
              <c:idx val="17"/>
              <c:delete val="1"/>
              <c:extLst>
                <c:ext xmlns:c15="http://schemas.microsoft.com/office/drawing/2012/chart" uri="{CE6537A1-D6FC-4f65-9D91-7224C49458BB}"/>
                <c:ext xmlns:c16="http://schemas.microsoft.com/office/drawing/2014/chart" uri="{C3380CC4-5D6E-409C-BE32-E72D297353CC}">
                  <c16:uniqueId val="{0000000E-329F-4EB3-BF8F-5688CCAB6483}"/>
                </c:ext>
              </c:extLst>
            </c:dLbl>
            <c:dLbl>
              <c:idx val="18"/>
              <c:delete val="1"/>
              <c:extLst>
                <c:ext xmlns:c15="http://schemas.microsoft.com/office/drawing/2012/chart" uri="{CE6537A1-D6FC-4f65-9D91-7224C49458BB}"/>
                <c:ext xmlns:c16="http://schemas.microsoft.com/office/drawing/2014/chart" uri="{C3380CC4-5D6E-409C-BE32-E72D297353CC}">
                  <c16:uniqueId val="{0000000F-329F-4EB3-BF8F-5688CCAB6483}"/>
                </c:ext>
              </c:extLst>
            </c:dLbl>
            <c:dLbl>
              <c:idx val="19"/>
              <c:delete val="1"/>
              <c:extLst>
                <c:ext xmlns:c15="http://schemas.microsoft.com/office/drawing/2012/chart" uri="{CE6537A1-D6FC-4f65-9D91-7224C49458BB}"/>
                <c:ext xmlns:c16="http://schemas.microsoft.com/office/drawing/2014/chart" uri="{C3380CC4-5D6E-409C-BE32-E72D297353CC}">
                  <c16:uniqueId val="{00000010-329F-4EB3-BF8F-5688CCAB6483}"/>
                </c:ext>
              </c:extLst>
            </c:dLbl>
            <c:dLbl>
              <c:idx val="21"/>
              <c:delete val="1"/>
              <c:extLst>
                <c:ext xmlns:c15="http://schemas.microsoft.com/office/drawing/2012/chart" uri="{CE6537A1-D6FC-4f65-9D91-7224C49458BB}"/>
                <c:ext xmlns:c16="http://schemas.microsoft.com/office/drawing/2014/chart" uri="{C3380CC4-5D6E-409C-BE32-E72D297353CC}">
                  <c16:uniqueId val="{00000011-329F-4EB3-BF8F-5688CCAB6483}"/>
                </c:ext>
              </c:extLst>
            </c:dLbl>
            <c:dLbl>
              <c:idx val="22"/>
              <c:delete val="1"/>
              <c:extLst>
                <c:ext xmlns:c15="http://schemas.microsoft.com/office/drawing/2012/chart" uri="{CE6537A1-D6FC-4f65-9D91-7224C49458BB}"/>
                <c:ext xmlns:c16="http://schemas.microsoft.com/office/drawing/2014/chart" uri="{C3380CC4-5D6E-409C-BE32-E72D297353CC}">
                  <c16:uniqueId val="{00000012-329F-4EB3-BF8F-5688CCAB6483}"/>
                </c:ext>
              </c:extLst>
            </c:dLbl>
            <c:dLbl>
              <c:idx val="23"/>
              <c:delete val="1"/>
              <c:extLst>
                <c:ext xmlns:c15="http://schemas.microsoft.com/office/drawing/2012/chart" uri="{CE6537A1-D6FC-4f65-9D91-7224C49458BB}"/>
                <c:ext xmlns:c16="http://schemas.microsoft.com/office/drawing/2014/chart" uri="{C3380CC4-5D6E-409C-BE32-E72D297353CC}">
                  <c16:uniqueId val="{00000013-329F-4EB3-BF8F-5688CCAB6483}"/>
                </c:ext>
              </c:extLst>
            </c:dLbl>
            <c:dLbl>
              <c:idx val="25"/>
              <c:delete val="1"/>
              <c:extLst>
                <c:ext xmlns:c15="http://schemas.microsoft.com/office/drawing/2012/chart" uri="{CE6537A1-D6FC-4f65-9D91-7224C49458BB}"/>
                <c:ext xmlns:c16="http://schemas.microsoft.com/office/drawing/2014/chart" uri="{C3380CC4-5D6E-409C-BE32-E72D297353CC}">
                  <c16:uniqueId val="{00000014-329F-4EB3-BF8F-5688CCAB6483}"/>
                </c:ext>
              </c:extLst>
            </c:dLbl>
            <c:dLbl>
              <c:idx val="26"/>
              <c:delete val="1"/>
              <c:extLst>
                <c:ext xmlns:c15="http://schemas.microsoft.com/office/drawing/2012/chart" uri="{CE6537A1-D6FC-4f65-9D91-7224C49458BB}"/>
                <c:ext xmlns:c16="http://schemas.microsoft.com/office/drawing/2014/chart" uri="{C3380CC4-5D6E-409C-BE32-E72D297353CC}">
                  <c16:uniqueId val="{00000015-329F-4EB3-BF8F-5688CCAB6483}"/>
                </c:ext>
              </c:extLst>
            </c:dLbl>
            <c:dLbl>
              <c:idx val="27"/>
              <c:tx>
                <c:rich>
                  <a:bodyPr wrap="square" lIns="38100" tIns="19050" rIns="38100" bIns="19050" anchor="ctr">
                    <a:spAutoFit/>
                  </a:bodyPr>
                  <a:lstStyle/>
                  <a:p>
                    <a:pPr>
                      <a:defRPr/>
                    </a:pPr>
                    <a:r>
                      <a:rPr lang="en-US"/>
                      <a:t>100%</a:t>
                    </a:r>
                  </a:p>
                </c:rich>
              </c:tx>
              <c:numFmt formatCode="0%" sourceLinked="0"/>
              <c:spPr>
                <a:solidFill>
                  <a:schemeClr val="accent4"/>
                </a:solidFill>
                <a:ln>
                  <a:solidFill>
                    <a:schemeClr val="accent1"/>
                  </a:solid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329F-4EB3-BF8F-5688CCAB6483}"/>
                </c:ext>
              </c:extLst>
            </c:dLbl>
            <c:dLbl>
              <c:idx val="28"/>
              <c:delete val="1"/>
              <c:extLst>
                <c:ext xmlns:c15="http://schemas.microsoft.com/office/drawing/2012/chart" uri="{CE6537A1-D6FC-4f65-9D91-7224C49458BB}"/>
                <c:ext xmlns:c16="http://schemas.microsoft.com/office/drawing/2014/chart" uri="{C3380CC4-5D6E-409C-BE32-E72D297353CC}">
                  <c16:uniqueId val="{00000017-329F-4EB3-BF8F-5688CCAB6483}"/>
                </c:ext>
              </c:extLst>
            </c:dLbl>
            <c:dLbl>
              <c:idx val="29"/>
              <c:delete val="1"/>
              <c:extLst>
                <c:ext xmlns:c15="http://schemas.microsoft.com/office/drawing/2012/chart" uri="{CE6537A1-D6FC-4f65-9D91-7224C49458BB}"/>
                <c:ext xmlns:c16="http://schemas.microsoft.com/office/drawing/2014/chart" uri="{C3380CC4-5D6E-409C-BE32-E72D297353CC}">
                  <c16:uniqueId val="{00000018-329F-4EB3-BF8F-5688CCAB6483}"/>
                </c:ext>
              </c:extLst>
            </c:dLbl>
            <c:numFmt formatCode="0%" sourceLinked="0"/>
            <c:spPr>
              <a:solidFill>
                <a:schemeClr val="bg2"/>
              </a:solidFill>
              <a:ln>
                <a:solidFill>
                  <a:schemeClr val="accent1"/>
                </a:solid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Charts'!$B$138:$AF$138</c:f>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'Determ Charts'!$B$142:$AF$142</c:f>
              <c:numCache>
                <c:formatCode>0.00%</c:formatCode>
                <c:ptCount val="31"/>
                <c:pt idx="0">
                  <c:v>0.6397537058257563</c:v>
                </c:pt>
                <c:pt idx="1">
                  <c:v>0.63473000095002041</c:v>
                </c:pt>
                <c:pt idx="2">
                  <c:v>0.64203641466548123</c:v>
                </c:pt>
                <c:pt idx="3">
                  <c:v>0.65800460376001746</c:v>
                </c:pt>
                <c:pt idx="4">
                  <c:v>0.65230110241058636</c:v>
                </c:pt>
                <c:pt idx="5">
                  <c:v>0.654237732000304</c:v>
                </c:pt>
                <c:pt idx="6">
                  <c:v>0.66167599530404919</c:v>
                </c:pt>
                <c:pt idx="7">
                  <c:v>0.66950457757387072</c:v>
                </c:pt>
                <c:pt idx="8">
                  <c:v>0.67777247721211298</c:v>
                </c:pt>
                <c:pt idx="9">
                  <c:v>0.68667380777343334</c:v>
                </c:pt>
                <c:pt idx="10">
                  <c:v>0.6961178130009843</c:v>
                </c:pt>
                <c:pt idx="11">
                  <c:v>0.70611960513473326</c:v>
                </c:pt>
                <c:pt idx="12">
                  <c:v>0.71674628698084364</c:v>
                </c:pt>
                <c:pt idx="13">
                  <c:v>0.72808024997079945</c:v>
                </c:pt>
                <c:pt idx="14">
                  <c:v>0.74022539523904418</c:v>
                </c:pt>
                <c:pt idx="15">
                  <c:v>0.75328563523844161</c:v>
                </c:pt>
                <c:pt idx="16">
                  <c:v>0.76734866175931116</c:v>
                </c:pt>
                <c:pt idx="17">
                  <c:v>0.78247216472286119</c:v>
                </c:pt>
                <c:pt idx="18">
                  <c:v>0.7986947277706522</c:v>
                </c:pt>
                <c:pt idx="19">
                  <c:v>0.81598301832679176</c:v>
                </c:pt>
                <c:pt idx="20">
                  <c:v>0.8343153197314308</c:v>
                </c:pt>
                <c:pt idx="21">
                  <c:v>0.85369707679238616</c:v>
                </c:pt>
                <c:pt idx="22">
                  <c:v>0.87416818469323609</c:v>
                </c:pt>
                <c:pt idx="23">
                  <c:v>0.89574123845894149</c:v>
                </c:pt>
                <c:pt idx="24">
                  <c:v>0.91841308991876258</c:v>
                </c:pt>
                <c:pt idx="25">
                  <c:v>0.94218267286331647</c:v>
                </c:pt>
                <c:pt idx="26">
                  <c:v>0.96704644866388034</c:v>
                </c:pt>
                <c:pt idx="27">
                  <c:v>0.99298552970311871</c:v>
                </c:pt>
                <c:pt idx="28">
                  <c:v>1.0199866030414557</c:v>
                </c:pt>
                <c:pt idx="29">
                  <c:v>1.0480251221431585</c:v>
                </c:pt>
                <c:pt idx="30">
                  <c:v>1.0769326910733383</c:v>
                </c:pt>
              </c:numCache>
            </c:numRef>
          </c:val>
          <c:smooth val="0"/>
          <c:extLst>
            <c:ext xmlns:c16="http://schemas.microsoft.com/office/drawing/2014/chart" uri="{C3380CC4-5D6E-409C-BE32-E72D297353CC}">
              <c16:uniqueId val="{00000019-329F-4EB3-BF8F-5688CCAB6483}"/>
            </c:ext>
          </c:extLst>
        </c:ser>
        <c:dLbls>
          <c:showLegendKey val="0"/>
          <c:showVal val="0"/>
          <c:showCatName val="0"/>
          <c:showSerName val="0"/>
          <c:showPercent val="0"/>
          <c:showBubbleSize val="0"/>
        </c:dLbls>
        <c:marker val="1"/>
        <c:smooth val="0"/>
        <c:axId val="321457152"/>
        <c:axId val="321455616"/>
        <c:extLst>
          <c:ext xmlns:c15="http://schemas.microsoft.com/office/drawing/2012/chart" uri="{02D57815-91ED-43cb-92C2-25804820EDAC}">
            <c15:filteredLineSeries>
              <c15:ser>
                <c:idx val="3"/>
                <c:order val="3"/>
                <c:tx>
                  <c:v>7.25% Return</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'Determ Charts'!$B$138:$AF$138</c15:sqref>
                        </c15:formulaRef>
                      </c:ext>
                    </c:extLst>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extLst>
                      <c:ext uri="{02D57815-91ED-43cb-92C2-25804820EDAC}">
                        <c15:formulaRef>
                          <c15:sqref>'Determ Charts'!$B$155:$AF$155</c15:sqref>
                        </c15:formulaRef>
                      </c:ext>
                    </c:extLst>
                    <c:numCache>
                      <c:formatCode>0.00%</c:formatCode>
                      <c:ptCount val="31"/>
                      <c:pt idx="0">
                        <c:v>0.68046281473261327</c:v>
                      </c:pt>
                      <c:pt idx="1">
                        <c:v>0.69610294413904061</c:v>
                      </c:pt>
                      <c:pt idx="2">
                        <c:v>0.7068914195693019</c:v>
                      </c:pt>
                      <c:pt idx="3">
                        <c:v>0.71748035460419968</c:v>
                      </c:pt>
                      <c:pt idx="4">
                        <c:v>0.72795862576555592</c:v>
                      </c:pt>
                      <c:pt idx="5">
                        <c:v>0.73652033069300182</c:v>
                      </c:pt>
                      <c:pt idx="6">
                        <c:v>0.74542117711561262</c:v>
                      </c:pt>
                      <c:pt idx="7">
                        <c:v>0.7551539887948242</c:v>
                      </c:pt>
                      <c:pt idx="8">
                        <c:v>0.76491175473734774</c:v>
                      </c:pt>
                      <c:pt idx="9">
                        <c:v>0.77530606187102236</c:v>
                      </c:pt>
                      <c:pt idx="10">
                        <c:v>0.78576312751750665</c:v>
                      </c:pt>
                      <c:pt idx="11">
                        <c:v>0.79689504179686155</c:v>
                      </c:pt>
                      <c:pt idx="12">
                        <c:v>0.80812676112824067</c:v>
                      </c:pt>
                      <c:pt idx="13">
                        <c:v>0.81966839179723383</c:v>
                      </c:pt>
                      <c:pt idx="14">
                        <c:v>0.83138142419161087</c:v>
                      </c:pt>
                      <c:pt idx="15">
                        <c:v>0.84324881496772597</c:v>
                      </c:pt>
                      <c:pt idx="16">
                        <c:v>0.855343886634371</c:v>
                      </c:pt>
                      <c:pt idx="17">
                        <c:v>0.86746004540007748</c:v>
                      </c:pt>
                      <c:pt idx="18">
                        <c:v>0.87987006842658899</c:v>
                      </c:pt>
                      <c:pt idx="19">
                        <c:v>0.89210737987649658</c:v>
                      </c:pt>
                      <c:pt idx="20">
                        <c:v>0.90464296679957201</c:v>
                      </c:pt>
                      <c:pt idx="21">
                        <c:v>0.91676314576591444</c:v>
                      </c:pt>
                      <c:pt idx="22">
                        <c:v>0.92918602321212673</c:v>
                      </c:pt>
                      <c:pt idx="23">
                        <c:v>0.94089392531973115</c:v>
                      </c:pt>
                      <c:pt idx="24">
                        <c:v>0.95287136256001603</c:v>
                      </c:pt>
                      <c:pt idx="25">
                        <c:v>0.96375058343686049</c:v>
                      </c:pt>
                      <c:pt idx="26">
                        <c:v>0.97484669603687124</c:v>
                      </c:pt>
                      <c:pt idx="27">
                        <c:v>0.98433107628753636</c:v>
                      </c:pt>
                      <c:pt idx="28">
                        <c:v>0.99405539674353949</c:v>
                      </c:pt>
                      <c:pt idx="29">
                        <c:v>1.0016828105995814</c:v>
                      </c:pt>
                      <c:pt idx="30">
                        <c:v>1.0095298029386497</c:v>
                      </c:pt>
                    </c:numCache>
                  </c:numRef>
                </c:val>
                <c:smooth val="0"/>
                <c:extLst>
                  <c:ext xmlns:c16="http://schemas.microsoft.com/office/drawing/2014/chart" uri="{C3380CC4-5D6E-409C-BE32-E72D297353CC}">
                    <c16:uniqueId val="{0000001A-329F-4EB3-BF8F-5688CCAB6483}"/>
                  </c:ext>
                </c:extLst>
              </c15:ser>
            </c15:filteredLineSeries>
          </c:ext>
        </c:extLst>
      </c:lineChart>
      <c:catAx>
        <c:axId val="3240000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454080"/>
        <c:crosses val="autoZero"/>
        <c:auto val="1"/>
        <c:lblAlgn val="ctr"/>
        <c:lblOffset val="100"/>
        <c:noMultiLvlLbl val="0"/>
      </c:catAx>
      <c:valAx>
        <c:axId val="321454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00000"/>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21455616"/>
        <c:scaling>
          <c:orientation val="minMax"/>
          <c:max val="1.2"/>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457152"/>
        <c:crosses val="max"/>
        <c:crossBetween val="between"/>
        <c:majorUnit val="0.2"/>
      </c:valAx>
      <c:catAx>
        <c:axId val="321457152"/>
        <c:scaling>
          <c:orientation val="minMax"/>
        </c:scaling>
        <c:delete val="1"/>
        <c:axPos val="b"/>
        <c:numFmt formatCode="0" sourceLinked="1"/>
        <c:majorTickMark val="out"/>
        <c:minorTickMark val="none"/>
        <c:tickLblPos val="nextTo"/>
        <c:crossAx val="321455616"/>
        <c:crosses val="autoZero"/>
        <c:auto val="1"/>
        <c:lblAlgn val="ctr"/>
        <c:lblOffset val="100"/>
        <c:noMultiLvlLbl val="0"/>
      </c:catAx>
      <c:spPr>
        <a:noFill/>
        <a:ln>
          <a:noFill/>
        </a:ln>
        <a:effectLst/>
      </c:spPr>
    </c:plotArea>
    <c:legend>
      <c:legendPos val="b"/>
      <c:layout>
        <c:manualLayout>
          <c:xMode val="edge"/>
          <c:yMode val="edge"/>
          <c:x val="8.7348166431209448E-2"/>
          <c:y val="0.91842766254773889"/>
          <c:w val="0.85689600986316439"/>
          <c:h val="8.157233745226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Contributions</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0.10393987635922795"/>
          <c:y val="8.304026858540671E-2"/>
          <c:w val="0.80653985686058527"/>
          <c:h val="0.72266543723350396"/>
        </c:manualLayout>
      </c:layout>
      <c:barChart>
        <c:barDir val="col"/>
        <c:grouping val="clustered"/>
        <c:varyColors val="0"/>
        <c:ser>
          <c:idx val="0"/>
          <c:order val="0"/>
          <c:tx>
            <c:v>Employer Contribution</c:v>
          </c:tx>
          <c:spPr>
            <a:solidFill>
              <a:schemeClr val="accent1"/>
            </a:solidFill>
            <a:ln>
              <a:noFill/>
            </a:ln>
            <a:effectLst/>
          </c:spPr>
          <c:invertIfNegative val="0"/>
          <c:cat>
            <c:numRef>
              <c:f>'Determ Charts'!$B$178:$AE$178</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Charts'!$B$185:$AE$185</c:f>
              <c:numCache>
                <c:formatCode>#,##0</c:formatCode>
                <c:ptCount val="30"/>
                <c:pt idx="0">
                  <c:v>538199645.56656933</c:v>
                </c:pt>
                <c:pt idx="1">
                  <c:v>579672388.31330013</c:v>
                </c:pt>
                <c:pt idx="2">
                  <c:v>591278480.09344602</c:v>
                </c:pt>
                <c:pt idx="3">
                  <c:v>603572134.44387555</c:v>
                </c:pt>
                <c:pt idx="4">
                  <c:v>616666379.3734163</c:v>
                </c:pt>
                <c:pt idx="5">
                  <c:v>630565821.45312512</c:v>
                </c:pt>
                <c:pt idx="6">
                  <c:v>645351644.90890646</c:v>
                </c:pt>
                <c:pt idx="7">
                  <c:v>660549749.71653807</c:v>
                </c:pt>
                <c:pt idx="8">
                  <c:v>676656712.69916797</c:v>
                </c:pt>
                <c:pt idx="9">
                  <c:v>693353271.62734628</c:v>
                </c:pt>
                <c:pt idx="10">
                  <c:v>710874945.3216573</c:v>
                </c:pt>
                <c:pt idx="11">
                  <c:v>729056219.7580204</c:v>
                </c:pt>
                <c:pt idx="12">
                  <c:v>748036297.1757288</c:v>
                </c:pt>
                <c:pt idx="13">
                  <c:v>768044339.18829787</c:v>
                </c:pt>
                <c:pt idx="14">
                  <c:v>789084981.89719367</c:v>
                </c:pt>
                <c:pt idx="15">
                  <c:v>811155736.00852072</c:v>
                </c:pt>
                <c:pt idx="16">
                  <c:v>834060534.95274222</c:v>
                </c:pt>
                <c:pt idx="17">
                  <c:v>857662497.0075134</c:v>
                </c:pt>
                <c:pt idx="18">
                  <c:v>881470363.42370892</c:v>
                </c:pt>
                <c:pt idx="19">
                  <c:v>905582552.55472529</c:v>
                </c:pt>
                <c:pt idx="20">
                  <c:v>930429339.98914802</c:v>
                </c:pt>
                <c:pt idx="21">
                  <c:v>956613268.68686604</c:v>
                </c:pt>
                <c:pt idx="22">
                  <c:v>983931352.11872458</c:v>
                </c:pt>
                <c:pt idx="23">
                  <c:v>1012125526.4098114</c:v>
                </c:pt>
                <c:pt idx="24">
                  <c:v>1041427837.4864663</c:v>
                </c:pt>
                <c:pt idx="25">
                  <c:v>1071966078.2271147</c:v>
                </c:pt>
                <c:pt idx="26">
                  <c:v>1103470217.6170197</c:v>
                </c:pt>
                <c:pt idx="27">
                  <c:v>1136269917.9070621</c:v>
                </c:pt>
                <c:pt idx="28">
                  <c:v>1170310687.7766457</c:v>
                </c:pt>
                <c:pt idx="29">
                  <c:v>1205371286.397682</c:v>
                </c:pt>
              </c:numCache>
            </c:numRef>
          </c:val>
          <c:extLst>
            <c:ext xmlns:c16="http://schemas.microsoft.com/office/drawing/2014/chart" uri="{C3380CC4-5D6E-409C-BE32-E72D297353CC}">
              <c16:uniqueId val="{00000000-D0E2-4E54-BE90-2953F3497398}"/>
            </c:ext>
          </c:extLst>
        </c:ser>
        <c:ser>
          <c:idx val="1"/>
          <c:order val="1"/>
          <c:tx>
            <c:v>Member Contribution</c:v>
          </c:tx>
          <c:spPr>
            <a:solidFill>
              <a:schemeClr val="accent2"/>
            </a:solidFill>
            <a:ln>
              <a:noFill/>
            </a:ln>
            <a:effectLst/>
          </c:spPr>
          <c:invertIfNegative val="0"/>
          <c:cat>
            <c:numRef>
              <c:f>'Determ Charts'!$B$178:$AE$178</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Charts'!$B$187:$AE$187</c:f>
              <c:numCache>
                <c:formatCode>#,##0</c:formatCode>
                <c:ptCount val="30"/>
                <c:pt idx="0">
                  <c:v>331046123.10216457</c:v>
                </c:pt>
                <c:pt idx="1">
                  <c:v>337139707.10404509</c:v>
                </c:pt>
                <c:pt idx="2">
                  <c:v>343862382.10611981</c:v>
                </c:pt>
                <c:pt idx="3">
                  <c:v>350987290.10831863</c:v>
                </c:pt>
                <c:pt idx="4">
                  <c:v>358580984.11066216</c:v>
                </c:pt>
                <c:pt idx="5">
                  <c:v>366646098.11315107</c:v>
                </c:pt>
                <c:pt idx="6">
                  <c:v>375230406.11580032</c:v>
                </c:pt>
                <c:pt idx="7">
                  <c:v>384054325.11852348</c:v>
                </c:pt>
                <c:pt idx="8">
                  <c:v>393410512.12141091</c:v>
                </c:pt>
                <c:pt idx="9">
                  <c:v>403110661.12440449</c:v>
                </c:pt>
                <c:pt idx="10">
                  <c:v>413293523.12754703</c:v>
                </c:pt>
                <c:pt idx="11">
                  <c:v>423861426.13080841</c:v>
                </c:pt>
                <c:pt idx="12">
                  <c:v>434896335.13421392</c:v>
                </c:pt>
                <c:pt idx="13">
                  <c:v>446533246.13780516</c:v>
                </c:pt>
                <c:pt idx="14">
                  <c:v>458774787.14158309</c:v>
                </c:pt>
                <c:pt idx="15">
                  <c:v>471619385.14554709</c:v>
                </c:pt>
                <c:pt idx="16">
                  <c:v>484951342.14966148</c:v>
                </c:pt>
                <c:pt idx="17">
                  <c:v>498689848.15390128</c:v>
                </c:pt>
                <c:pt idx="18">
                  <c:v>512545177.1581772</c:v>
                </c:pt>
                <c:pt idx="19">
                  <c:v>526575228.16250706</c:v>
                </c:pt>
                <c:pt idx="20">
                  <c:v>541033542.16696906</c:v>
                </c:pt>
                <c:pt idx="21">
                  <c:v>556275213.1716727</c:v>
                </c:pt>
                <c:pt idx="22">
                  <c:v>572180445.17658126</c:v>
                </c:pt>
                <c:pt idx="23">
                  <c:v>588596969.18164766</c:v>
                </c:pt>
                <c:pt idx="24">
                  <c:v>605661449.18691397</c:v>
                </c:pt>
                <c:pt idx="25">
                  <c:v>623449085.19240344</c:v>
                </c:pt>
                <c:pt idx="26">
                  <c:v>641800543.19806695</c:v>
                </c:pt>
                <c:pt idx="27">
                  <c:v>660910022.20396435</c:v>
                </c:pt>
                <c:pt idx="28">
                  <c:v>680745250.21008563</c:v>
                </c:pt>
                <c:pt idx="29">
                  <c:v>701175772.97167575</c:v>
                </c:pt>
              </c:numCache>
            </c:numRef>
          </c:val>
          <c:extLst xmlns:c15="http://schemas.microsoft.com/office/drawing/2012/chart">
            <c:ext xmlns:c16="http://schemas.microsoft.com/office/drawing/2014/chart" uri="{C3380CC4-5D6E-409C-BE32-E72D297353CC}">
              <c16:uniqueId val="{00000001-D0E2-4E54-BE90-2953F3497398}"/>
            </c:ext>
          </c:extLst>
        </c:ser>
        <c:dLbls>
          <c:showLegendKey val="0"/>
          <c:showVal val="0"/>
          <c:showCatName val="0"/>
          <c:showSerName val="0"/>
          <c:showPercent val="0"/>
          <c:showBubbleSize val="0"/>
        </c:dLbls>
        <c:gapWidth val="219"/>
        <c:axId val="328879104"/>
        <c:axId val="328893184"/>
        <c:extLst/>
      </c:barChart>
      <c:lineChart>
        <c:grouping val="standard"/>
        <c:varyColors val="0"/>
        <c:ser>
          <c:idx val="2"/>
          <c:order val="2"/>
          <c:tx>
            <c:v>Employer Contribution Rate</c:v>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D0E2-4E54-BE90-2953F3497398}"/>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D0E2-4E54-BE90-2953F3497398}"/>
                </c:ext>
              </c:extLst>
            </c:dLbl>
            <c:dLbl>
              <c:idx val="2"/>
              <c:delete val="1"/>
              <c:extLst>
                <c:ext xmlns:c15="http://schemas.microsoft.com/office/drawing/2012/chart" uri="{CE6537A1-D6FC-4f65-9D91-7224C49458BB}"/>
                <c:ext xmlns:c16="http://schemas.microsoft.com/office/drawing/2014/chart" uri="{C3380CC4-5D6E-409C-BE32-E72D297353CC}">
                  <c16:uniqueId val="{00000003-D0E2-4E54-BE90-2953F3497398}"/>
                </c:ext>
              </c:extLst>
            </c:dLbl>
            <c:dLbl>
              <c:idx val="3"/>
              <c:delete val="1"/>
              <c:extLst>
                <c:ext xmlns:c15="http://schemas.microsoft.com/office/drawing/2012/chart" uri="{CE6537A1-D6FC-4f65-9D91-7224C49458BB}"/>
                <c:ext xmlns:c16="http://schemas.microsoft.com/office/drawing/2014/chart" uri="{C3380CC4-5D6E-409C-BE32-E72D297353CC}">
                  <c16:uniqueId val="{00000004-D0E2-4E54-BE90-2953F3497398}"/>
                </c:ext>
              </c:extLst>
            </c:dLbl>
            <c:dLbl>
              <c:idx val="4"/>
              <c:delete val="1"/>
              <c:extLst>
                <c:ext xmlns:c15="http://schemas.microsoft.com/office/drawing/2012/chart" uri="{CE6537A1-D6FC-4f65-9D91-7224C49458BB}"/>
                <c:ext xmlns:c16="http://schemas.microsoft.com/office/drawing/2014/chart" uri="{C3380CC4-5D6E-409C-BE32-E72D297353CC}">
                  <c16:uniqueId val="{00000005-D0E2-4E54-BE90-2953F3497398}"/>
                </c:ext>
              </c:extLst>
            </c:dLbl>
            <c:dLbl>
              <c:idx val="5"/>
              <c:delete val="1"/>
              <c:extLst>
                <c:ext xmlns:c15="http://schemas.microsoft.com/office/drawing/2012/chart" uri="{CE6537A1-D6FC-4f65-9D91-7224C49458BB}"/>
                <c:ext xmlns:c16="http://schemas.microsoft.com/office/drawing/2014/chart" uri="{C3380CC4-5D6E-409C-BE32-E72D297353CC}">
                  <c16:uniqueId val="{00000006-D0E2-4E54-BE90-2953F3497398}"/>
                </c:ext>
              </c:extLst>
            </c:dLbl>
            <c:dLbl>
              <c:idx val="6"/>
              <c:delete val="1"/>
              <c:extLst>
                <c:ext xmlns:c15="http://schemas.microsoft.com/office/drawing/2012/chart" uri="{CE6537A1-D6FC-4f65-9D91-7224C49458BB}"/>
                <c:ext xmlns:c16="http://schemas.microsoft.com/office/drawing/2014/chart" uri="{C3380CC4-5D6E-409C-BE32-E72D297353CC}">
                  <c16:uniqueId val="{00000007-D0E2-4E54-BE90-2953F3497398}"/>
                </c:ext>
              </c:extLst>
            </c:dLbl>
            <c:dLbl>
              <c:idx val="7"/>
              <c:delete val="1"/>
              <c:extLst>
                <c:ext xmlns:c15="http://schemas.microsoft.com/office/drawing/2012/chart" uri="{CE6537A1-D6FC-4f65-9D91-7224C49458BB}"/>
                <c:ext xmlns:c16="http://schemas.microsoft.com/office/drawing/2014/chart" uri="{C3380CC4-5D6E-409C-BE32-E72D297353CC}">
                  <c16:uniqueId val="{00000008-D0E2-4E54-BE90-2953F3497398}"/>
                </c:ext>
              </c:extLst>
            </c:dLbl>
            <c:dLbl>
              <c:idx val="8"/>
              <c:delete val="1"/>
              <c:extLst>
                <c:ext xmlns:c15="http://schemas.microsoft.com/office/drawing/2012/chart" uri="{CE6537A1-D6FC-4f65-9D91-7224C49458BB}"/>
                <c:ext xmlns:c16="http://schemas.microsoft.com/office/drawing/2014/chart" uri="{C3380CC4-5D6E-409C-BE32-E72D297353CC}">
                  <c16:uniqueId val="{00000009-D0E2-4E54-BE90-2953F3497398}"/>
                </c:ext>
              </c:extLst>
            </c:dLbl>
            <c:dLbl>
              <c:idx val="9"/>
              <c:delete val="1"/>
              <c:extLst>
                <c:ext xmlns:c15="http://schemas.microsoft.com/office/drawing/2012/chart" uri="{CE6537A1-D6FC-4f65-9D91-7224C49458BB}"/>
                <c:ext xmlns:c16="http://schemas.microsoft.com/office/drawing/2014/chart" uri="{C3380CC4-5D6E-409C-BE32-E72D297353CC}">
                  <c16:uniqueId val="{0000000A-D0E2-4E54-BE90-2953F3497398}"/>
                </c:ext>
              </c:extLst>
            </c:dLbl>
            <c:dLbl>
              <c:idx val="10"/>
              <c:delete val="1"/>
              <c:extLst>
                <c:ext xmlns:c15="http://schemas.microsoft.com/office/drawing/2012/chart" uri="{CE6537A1-D6FC-4f65-9D91-7224C49458BB}"/>
                <c:ext xmlns:c16="http://schemas.microsoft.com/office/drawing/2014/chart" uri="{C3380CC4-5D6E-409C-BE32-E72D297353CC}">
                  <c16:uniqueId val="{0000000B-D0E2-4E54-BE90-2953F3497398}"/>
                </c:ext>
              </c:extLst>
            </c:dLbl>
            <c:dLbl>
              <c:idx val="11"/>
              <c:delete val="1"/>
              <c:extLst>
                <c:ext xmlns:c15="http://schemas.microsoft.com/office/drawing/2012/chart" uri="{CE6537A1-D6FC-4f65-9D91-7224C49458BB}"/>
                <c:ext xmlns:c16="http://schemas.microsoft.com/office/drawing/2014/chart" uri="{C3380CC4-5D6E-409C-BE32-E72D297353CC}">
                  <c16:uniqueId val="{0000000C-D0E2-4E54-BE90-2953F3497398}"/>
                </c:ext>
              </c:extLst>
            </c:dLbl>
            <c:dLbl>
              <c:idx val="12"/>
              <c:delete val="1"/>
              <c:extLst>
                <c:ext xmlns:c15="http://schemas.microsoft.com/office/drawing/2012/chart" uri="{CE6537A1-D6FC-4f65-9D91-7224C49458BB}"/>
                <c:ext xmlns:c16="http://schemas.microsoft.com/office/drawing/2014/chart" uri="{C3380CC4-5D6E-409C-BE32-E72D297353CC}">
                  <c16:uniqueId val="{0000000D-D0E2-4E54-BE90-2953F3497398}"/>
                </c:ext>
              </c:extLst>
            </c:dLbl>
            <c:dLbl>
              <c:idx val="13"/>
              <c:delete val="1"/>
              <c:extLst>
                <c:ext xmlns:c15="http://schemas.microsoft.com/office/drawing/2012/chart" uri="{CE6537A1-D6FC-4f65-9D91-7224C49458BB}"/>
                <c:ext xmlns:c16="http://schemas.microsoft.com/office/drawing/2014/chart" uri="{C3380CC4-5D6E-409C-BE32-E72D297353CC}">
                  <c16:uniqueId val="{0000000E-D0E2-4E54-BE90-2953F3497398}"/>
                </c:ext>
              </c:extLst>
            </c:dLbl>
            <c:dLbl>
              <c:idx val="14"/>
              <c:delete val="1"/>
              <c:extLst>
                <c:ext xmlns:c15="http://schemas.microsoft.com/office/drawing/2012/chart" uri="{CE6537A1-D6FC-4f65-9D91-7224C49458BB}"/>
                <c:ext xmlns:c16="http://schemas.microsoft.com/office/drawing/2014/chart" uri="{C3380CC4-5D6E-409C-BE32-E72D297353CC}">
                  <c16:uniqueId val="{0000000F-D0E2-4E54-BE90-2953F3497398}"/>
                </c:ext>
              </c:extLst>
            </c:dLbl>
            <c:dLbl>
              <c:idx val="15"/>
              <c:delete val="1"/>
              <c:extLst>
                <c:ext xmlns:c15="http://schemas.microsoft.com/office/drawing/2012/chart" uri="{CE6537A1-D6FC-4f65-9D91-7224C49458BB}"/>
                <c:ext xmlns:c16="http://schemas.microsoft.com/office/drawing/2014/chart" uri="{C3380CC4-5D6E-409C-BE32-E72D297353CC}">
                  <c16:uniqueId val="{00000010-D0E2-4E54-BE90-2953F3497398}"/>
                </c:ext>
              </c:extLst>
            </c:dLbl>
            <c:dLbl>
              <c:idx val="16"/>
              <c:delete val="1"/>
              <c:extLst>
                <c:ext xmlns:c15="http://schemas.microsoft.com/office/drawing/2012/chart" uri="{CE6537A1-D6FC-4f65-9D91-7224C49458BB}"/>
                <c:ext xmlns:c16="http://schemas.microsoft.com/office/drawing/2014/chart" uri="{C3380CC4-5D6E-409C-BE32-E72D297353CC}">
                  <c16:uniqueId val="{00000011-D0E2-4E54-BE90-2953F3497398}"/>
                </c:ext>
              </c:extLst>
            </c:dLbl>
            <c:dLbl>
              <c:idx val="17"/>
              <c:delete val="1"/>
              <c:extLst>
                <c:ext xmlns:c15="http://schemas.microsoft.com/office/drawing/2012/chart" uri="{CE6537A1-D6FC-4f65-9D91-7224C49458BB}"/>
                <c:ext xmlns:c16="http://schemas.microsoft.com/office/drawing/2014/chart" uri="{C3380CC4-5D6E-409C-BE32-E72D297353CC}">
                  <c16:uniqueId val="{00000012-D0E2-4E54-BE90-2953F3497398}"/>
                </c:ext>
              </c:extLst>
            </c:dLbl>
            <c:dLbl>
              <c:idx val="18"/>
              <c:delete val="1"/>
              <c:extLst>
                <c:ext xmlns:c15="http://schemas.microsoft.com/office/drawing/2012/chart" uri="{CE6537A1-D6FC-4f65-9D91-7224C49458BB}"/>
                <c:ext xmlns:c16="http://schemas.microsoft.com/office/drawing/2014/chart" uri="{C3380CC4-5D6E-409C-BE32-E72D297353CC}">
                  <c16:uniqueId val="{00000013-D0E2-4E54-BE90-2953F3497398}"/>
                </c:ext>
              </c:extLst>
            </c:dLbl>
            <c:dLbl>
              <c:idx val="19"/>
              <c:delete val="1"/>
              <c:extLst>
                <c:ext xmlns:c15="http://schemas.microsoft.com/office/drawing/2012/chart" uri="{CE6537A1-D6FC-4f65-9D91-7224C49458BB}"/>
                <c:ext xmlns:c16="http://schemas.microsoft.com/office/drawing/2014/chart" uri="{C3380CC4-5D6E-409C-BE32-E72D297353CC}">
                  <c16:uniqueId val="{00000014-D0E2-4E54-BE90-2953F3497398}"/>
                </c:ext>
              </c:extLst>
            </c:dLbl>
            <c:dLbl>
              <c:idx val="20"/>
              <c:delete val="1"/>
              <c:extLst>
                <c:ext xmlns:c15="http://schemas.microsoft.com/office/drawing/2012/chart" uri="{CE6537A1-D6FC-4f65-9D91-7224C49458BB}"/>
                <c:ext xmlns:c16="http://schemas.microsoft.com/office/drawing/2014/chart" uri="{C3380CC4-5D6E-409C-BE32-E72D297353CC}">
                  <c16:uniqueId val="{00000015-D0E2-4E54-BE90-2953F3497398}"/>
                </c:ext>
              </c:extLst>
            </c:dLbl>
            <c:dLbl>
              <c:idx val="21"/>
              <c:delete val="1"/>
              <c:extLst>
                <c:ext xmlns:c15="http://schemas.microsoft.com/office/drawing/2012/chart" uri="{CE6537A1-D6FC-4f65-9D91-7224C49458BB}"/>
                <c:ext xmlns:c16="http://schemas.microsoft.com/office/drawing/2014/chart" uri="{C3380CC4-5D6E-409C-BE32-E72D297353CC}">
                  <c16:uniqueId val="{00000016-D0E2-4E54-BE90-2953F3497398}"/>
                </c:ext>
              </c:extLst>
            </c:dLbl>
            <c:dLbl>
              <c:idx val="22"/>
              <c:delete val="1"/>
              <c:extLst>
                <c:ext xmlns:c15="http://schemas.microsoft.com/office/drawing/2012/chart" uri="{CE6537A1-D6FC-4f65-9D91-7224C49458BB}"/>
                <c:ext xmlns:c16="http://schemas.microsoft.com/office/drawing/2014/chart" uri="{C3380CC4-5D6E-409C-BE32-E72D297353CC}">
                  <c16:uniqueId val="{00000017-D0E2-4E54-BE90-2953F3497398}"/>
                </c:ext>
              </c:extLst>
            </c:dLbl>
            <c:dLbl>
              <c:idx val="23"/>
              <c:delete val="1"/>
              <c:extLst>
                <c:ext xmlns:c15="http://schemas.microsoft.com/office/drawing/2012/chart" uri="{CE6537A1-D6FC-4f65-9D91-7224C49458BB}"/>
                <c:ext xmlns:c16="http://schemas.microsoft.com/office/drawing/2014/chart" uri="{C3380CC4-5D6E-409C-BE32-E72D297353CC}">
                  <c16:uniqueId val="{00000018-D0E2-4E54-BE90-2953F3497398}"/>
                </c:ext>
              </c:extLst>
            </c:dLbl>
            <c:dLbl>
              <c:idx val="24"/>
              <c:delete val="1"/>
              <c:extLst>
                <c:ext xmlns:c15="http://schemas.microsoft.com/office/drawing/2012/chart" uri="{CE6537A1-D6FC-4f65-9D91-7224C49458BB}"/>
                <c:ext xmlns:c16="http://schemas.microsoft.com/office/drawing/2014/chart" uri="{C3380CC4-5D6E-409C-BE32-E72D297353CC}">
                  <c16:uniqueId val="{00000019-D0E2-4E54-BE90-2953F3497398}"/>
                </c:ext>
              </c:extLst>
            </c:dLbl>
            <c:dLbl>
              <c:idx val="25"/>
              <c:delete val="1"/>
              <c:extLst>
                <c:ext xmlns:c15="http://schemas.microsoft.com/office/drawing/2012/chart" uri="{CE6537A1-D6FC-4f65-9D91-7224C49458BB}"/>
                <c:ext xmlns:c16="http://schemas.microsoft.com/office/drawing/2014/chart" uri="{C3380CC4-5D6E-409C-BE32-E72D297353CC}">
                  <c16:uniqueId val="{0000001A-D0E2-4E54-BE90-2953F3497398}"/>
                </c:ext>
              </c:extLst>
            </c:dLbl>
            <c:dLbl>
              <c:idx val="26"/>
              <c:delete val="1"/>
              <c:extLst>
                <c:ext xmlns:c15="http://schemas.microsoft.com/office/drawing/2012/chart" uri="{CE6537A1-D6FC-4f65-9D91-7224C49458BB}"/>
                <c:ext xmlns:c16="http://schemas.microsoft.com/office/drawing/2014/chart" uri="{C3380CC4-5D6E-409C-BE32-E72D297353CC}">
                  <c16:uniqueId val="{0000001B-D0E2-4E54-BE90-2953F3497398}"/>
                </c:ext>
              </c:extLst>
            </c:dLbl>
            <c:dLbl>
              <c:idx val="27"/>
              <c:delete val="1"/>
              <c:extLst>
                <c:ext xmlns:c15="http://schemas.microsoft.com/office/drawing/2012/chart" uri="{CE6537A1-D6FC-4f65-9D91-7224C49458BB}"/>
                <c:ext xmlns:c16="http://schemas.microsoft.com/office/drawing/2014/chart" uri="{C3380CC4-5D6E-409C-BE32-E72D297353CC}">
                  <c16:uniqueId val="{0000001C-D0E2-4E54-BE90-2953F3497398}"/>
                </c:ext>
              </c:extLst>
            </c:dLbl>
            <c:dLbl>
              <c:idx val="28"/>
              <c:delete val="1"/>
              <c:extLst>
                <c:ext xmlns:c15="http://schemas.microsoft.com/office/drawing/2012/chart" uri="{CE6537A1-D6FC-4f65-9D91-7224C49458BB}"/>
                <c:ext xmlns:c16="http://schemas.microsoft.com/office/drawing/2014/chart" uri="{C3380CC4-5D6E-409C-BE32-E72D297353CC}">
                  <c16:uniqueId val="{0000001D-D0E2-4E54-BE90-2953F3497398}"/>
                </c:ext>
              </c:extLst>
            </c:dLbl>
            <c:dLbl>
              <c:idx val="29"/>
              <c:delete val="1"/>
              <c:extLst>
                <c:ext xmlns:c15="http://schemas.microsoft.com/office/drawing/2012/chart" uri="{CE6537A1-D6FC-4f65-9D91-7224C49458BB}"/>
                <c:ext xmlns:c16="http://schemas.microsoft.com/office/drawing/2014/chart" uri="{C3380CC4-5D6E-409C-BE32-E72D297353CC}">
                  <c16:uniqueId val="{0000001E-D0E2-4E54-BE90-2953F3497398}"/>
                </c:ext>
              </c:extLst>
            </c:dLbl>
            <c:dLbl>
              <c:idx val="30"/>
              <c:delete val="1"/>
              <c:extLst>
                <c:ext xmlns:c15="http://schemas.microsoft.com/office/drawing/2012/chart" uri="{CE6537A1-D6FC-4f65-9D91-7224C49458BB}"/>
                <c:ext xmlns:c16="http://schemas.microsoft.com/office/drawing/2014/chart" uri="{C3380CC4-5D6E-409C-BE32-E72D297353CC}">
                  <c16:uniqueId val="{0000001F-D0E2-4E54-BE90-2953F3497398}"/>
                </c:ext>
              </c:extLst>
            </c:dLbl>
            <c:dLbl>
              <c:idx val="31"/>
              <c:delete val="1"/>
              <c:extLst>
                <c:ext xmlns:c15="http://schemas.microsoft.com/office/drawing/2012/chart" uri="{CE6537A1-D6FC-4f65-9D91-7224C49458BB}"/>
                <c:ext xmlns:c16="http://schemas.microsoft.com/office/drawing/2014/chart" uri="{C3380CC4-5D6E-409C-BE32-E72D297353CC}">
                  <c16:uniqueId val="{00000020-D0E2-4E54-BE90-2953F3497398}"/>
                </c:ext>
              </c:extLst>
            </c:dLbl>
            <c:dLbl>
              <c:idx val="32"/>
              <c:delete val="1"/>
              <c:extLst>
                <c:ext xmlns:c15="http://schemas.microsoft.com/office/drawing/2012/chart" uri="{CE6537A1-D6FC-4f65-9D91-7224C49458BB}"/>
                <c:ext xmlns:c16="http://schemas.microsoft.com/office/drawing/2014/chart" uri="{C3380CC4-5D6E-409C-BE32-E72D297353CC}">
                  <c16:uniqueId val="{00000021-D0E2-4E54-BE90-2953F3497398}"/>
                </c:ext>
              </c:extLst>
            </c:dLbl>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'Determ Charts'!$B$177:$AF$177</c:f>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'Determ Charts'!$B$186:$AE$186</c:f>
              <c:numCache>
                <c:formatCode>0.00%</c:formatCode>
                <c:ptCount val="30"/>
                <c:pt idx="0">
                  <c:v>0.17150000000000001</c:v>
                </c:pt>
                <c:pt idx="1">
                  <c:v>0.18149999999999999</c:v>
                </c:pt>
                <c:pt idx="2">
                  <c:v>0.18149999999999999</c:v>
                </c:pt>
                <c:pt idx="3">
                  <c:v>0.18149999999999999</c:v>
                </c:pt>
                <c:pt idx="4">
                  <c:v>0.18149999999999999</c:v>
                </c:pt>
                <c:pt idx="5">
                  <c:v>0.18149999999999999</c:v>
                </c:pt>
                <c:pt idx="6">
                  <c:v>0.18149999999999999</c:v>
                </c:pt>
                <c:pt idx="7">
                  <c:v>0.18149999999999999</c:v>
                </c:pt>
                <c:pt idx="8">
                  <c:v>0.18149999999999999</c:v>
                </c:pt>
                <c:pt idx="9">
                  <c:v>0.18149999999999999</c:v>
                </c:pt>
                <c:pt idx="10">
                  <c:v>0.18149999999999999</c:v>
                </c:pt>
                <c:pt idx="11">
                  <c:v>0.18149999999999999</c:v>
                </c:pt>
                <c:pt idx="12">
                  <c:v>0.18149999999999999</c:v>
                </c:pt>
                <c:pt idx="13">
                  <c:v>0.18149999999999999</c:v>
                </c:pt>
                <c:pt idx="14">
                  <c:v>0.18149999999999999</c:v>
                </c:pt>
                <c:pt idx="15">
                  <c:v>0.18149999999999999</c:v>
                </c:pt>
                <c:pt idx="16">
                  <c:v>0.18149999999999999</c:v>
                </c:pt>
                <c:pt idx="17">
                  <c:v>0.18149999999999999</c:v>
                </c:pt>
                <c:pt idx="18">
                  <c:v>0.18149999999999999</c:v>
                </c:pt>
                <c:pt idx="19">
                  <c:v>0.18149999999999999</c:v>
                </c:pt>
                <c:pt idx="20">
                  <c:v>0.18149999999999999</c:v>
                </c:pt>
                <c:pt idx="21">
                  <c:v>0.18149999999999999</c:v>
                </c:pt>
                <c:pt idx="22">
                  <c:v>0.18149999999999999</c:v>
                </c:pt>
                <c:pt idx="23">
                  <c:v>0.18149999999999999</c:v>
                </c:pt>
                <c:pt idx="24">
                  <c:v>0.18149999999999999</c:v>
                </c:pt>
                <c:pt idx="25">
                  <c:v>0.18149999999999999</c:v>
                </c:pt>
                <c:pt idx="26">
                  <c:v>0.18149999999999999</c:v>
                </c:pt>
                <c:pt idx="27">
                  <c:v>0.18149999999999999</c:v>
                </c:pt>
                <c:pt idx="28">
                  <c:v>0.18149999999999999</c:v>
                </c:pt>
                <c:pt idx="29">
                  <c:v>0.18149999999999999</c:v>
                </c:pt>
              </c:numCache>
            </c:numRef>
          </c:val>
          <c:smooth val="0"/>
          <c:extLst>
            <c:ext xmlns:c16="http://schemas.microsoft.com/office/drawing/2014/chart" uri="{C3380CC4-5D6E-409C-BE32-E72D297353CC}">
              <c16:uniqueId val="{00000022-D0E2-4E54-BE90-2953F3497398}"/>
            </c:ext>
          </c:extLst>
        </c:ser>
        <c:ser>
          <c:idx val="3"/>
          <c:order val="3"/>
          <c:tx>
            <c:v>Member Contribution Rate</c:v>
          </c:tx>
          <c:spPr>
            <a:ln w="28575" cap="rnd">
              <a:solidFill>
                <a:schemeClr val="accent4"/>
              </a:solidFill>
              <a:round/>
            </a:ln>
            <a:effectLst/>
          </c:spPr>
          <c:marker>
            <c:symbol val="circle"/>
            <c:size val="7"/>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23-D0E2-4E54-BE90-2953F3497398}"/>
                </c:ext>
              </c:extLst>
            </c:dLbl>
            <c:dLbl>
              <c:idx val="2"/>
              <c:delete val="1"/>
              <c:extLst>
                <c:ext xmlns:c15="http://schemas.microsoft.com/office/drawing/2012/chart" uri="{CE6537A1-D6FC-4f65-9D91-7224C49458BB}"/>
                <c:ext xmlns:c16="http://schemas.microsoft.com/office/drawing/2014/chart" uri="{C3380CC4-5D6E-409C-BE32-E72D297353CC}">
                  <c16:uniqueId val="{00000024-D0E2-4E54-BE90-2953F3497398}"/>
                </c:ext>
              </c:extLst>
            </c:dLbl>
            <c:dLbl>
              <c:idx val="3"/>
              <c:delete val="1"/>
              <c:extLst>
                <c:ext xmlns:c15="http://schemas.microsoft.com/office/drawing/2012/chart" uri="{CE6537A1-D6FC-4f65-9D91-7224C49458BB}"/>
                <c:ext xmlns:c16="http://schemas.microsoft.com/office/drawing/2014/chart" uri="{C3380CC4-5D6E-409C-BE32-E72D297353CC}">
                  <c16:uniqueId val="{00000025-D0E2-4E54-BE90-2953F3497398}"/>
                </c:ext>
              </c:extLst>
            </c:dLbl>
            <c:dLbl>
              <c:idx val="4"/>
              <c:delete val="1"/>
              <c:extLst>
                <c:ext xmlns:c15="http://schemas.microsoft.com/office/drawing/2012/chart" uri="{CE6537A1-D6FC-4f65-9D91-7224C49458BB}"/>
                <c:ext xmlns:c16="http://schemas.microsoft.com/office/drawing/2014/chart" uri="{C3380CC4-5D6E-409C-BE32-E72D297353CC}">
                  <c16:uniqueId val="{00000026-D0E2-4E54-BE90-2953F3497398}"/>
                </c:ext>
              </c:extLst>
            </c:dLbl>
            <c:dLbl>
              <c:idx val="5"/>
              <c:delete val="1"/>
              <c:extLst>
                <c:ext xmlns:c15="http://schemas.microsoft.com/office/drawing/2012/chart" uri="{CE6537A1-D6FC-4f65-9D91-7224C49458BB}"/>
                <c:ext xmlns:c16="http://schemas.microsoft.com/office/drawing/2014/chart" uri="{C3380CC4-5D6E-409C-BE32-E72D297353CC}">
                  <c16:uniqueId val="{00000027-D0E2-4E54-BE90-2953F3497398}"/>
                </c:ext>
              </c:extLst>
            </c:dLbl>
            <c:dLbl>
              <c:idx val="6"/>
              <c:delete val="1"/>
              <c:extLst>
                <c:ext xmlns:c15="http://schemas.microsoft.com/office/drawing/2012/chart" uri="{CE6537A1-D6FC-4f65-9D91-7224C49458BB}"/>
                <c:ext xmlns:c16="http://schemas.microsoft.com/office/drawing/2014/chart" uri="{C3380CC4-5D6E-409C-BE32-E72D297353CC}">
                  <c16:uniqueId val="{00000028-D0E2-4E54-BE90-2953F3497398}"/>
                </c:ext>
              </c:extLst>
            </c:dLbl>
            <c:dLbl>
              <c:idx val="7"/>
              <c:delete val="1"/>
              <c:extLst>
                <c:ext xmlns:c15="http://schemas.microsoft.com/office/drawing/2012/chart" uri="{CE6537A1-D6FC-4f65-9D91-7224C49458BB}"/>
                <c:ext xmlns:c16="http://schemas.microsoft.com/office/drawing/2014/chart" uri="{C3380CC4-5D6E-409C-BE32-E72D297353CC}">
                  <c16:uniqueId val="{00000029-D0E2-4E54-BE90-2953F3497398}"/>
                </c:ext>
              </c:extLst>
            </c:dLbl>
            <c:dLbl>
              <c:idx val="8"/>
              <c:delete val="1"/>
              <c:extLst>
                <c:ext xmlns:c15="http://schemas.microsoft.com/office/drawing/2012/chart" uri="{CE6537A1-D6FC-4f65-9D91-7224C49458BB}"/>
                <c:ext xmlns:c16="http://schemas.microsoft.com/office/drawing/2014/chart" uri="{C3380CC4-5D6E-409C-BE32-E72D297353CC}">
                  <c16:uniqueId val="{0000002A-D0E2-4E54-BE90-2953F3497398}"/>
                </c:ext>
              </c:extLst>
            </c:dLbl>
            <c:dLbl>
              <c:idx val="9"/>
              <c:delete val="1"/>
              <c:extLst>
                <c:ext xmlns:c15="http://schemas.microsoft.com/office/drawing/2012/chart" uri="{CE6537A1-D6FC-4f65-9D91-7224C49458BB}"/>
                <c:ext xmlns:c16="http://schemas.microsoft.com/office/drawing/2014/chart" uri="{C3380CC4-5D6E-409C-BE32-E72D297353CC}">
                  <c16:uniqueId val="{0000002B-D0E2-4E54-BE90-2953F3497398}"/>
                </c:ext>
              </c:extLst>
            </c:dLbl>
            <c:dLbl>
              <c:idx val="10"/>
              <c:delete val="1"/>
              <c:extLst>
                <c:ext xmlns:c15="http://schemas.microsoft.com/office/drawing/2012/chart" uri="{CE6537A1-D6FC-4f65-9D91-7224C49458BB}"/>
                <c:ext xmlns:c16="http://schemas.microsoft.com/office/drawing/2014/chart" uri="{C3380CC4-5D6E-409C-BE32-E72D297353CC}">
                  <c16:uniqueId val="{0000002C-D0E2-4E54-BE90-2953F3497398}"/>
                </c:ext>
              </c:extLst>
            </c:dLbl>
            <c:dLbl>
              <c:idx val="11"/>
              <c:delete val="1"/>
              <c:extLst>
                <c:ext xmlns:c15="http://schemas.microsoft.com/office/drawing/2012/chart" uri="{CE6537A1-D6FC-4f65-9D91-7224C49458BB}"/>
                <c:ext xmlns:c16="http://schemas.microsoft.com/office/drawing/2014/chart" uri="{C3380CC4-5D6E-409C-BE32-E72D297353CC}">
                  <c16:uniqueId val="{0000002D-D0E2-4E54-BE90-2953F3497398}"/>
                </c:ext>
              </c:extLst>
            </c:dLbl>
            <c:dLbl>
              <c:idx val="12"/>
              <c:delete val="1"/>
              <c:extLst>
                <c:ext xmlns:c15="http://schemas.microsoft.com/office/drawing/2012/chart" uri="{CE6537A1-D6FC-4f65-9D91-7224C49458BB}"/>
                <c:ext xmlns:c16="http://schemas.microsoft.com/office/drawing/2014/chart" uri="{C3380CC4-5D6E-409C-BE32-E72D297353CC}">
                  <c16:uniqueId val="{0000002E-D0E2-4E54-BE90-2953F3497398}"/>
                </c:ext>
              </c:extLst>
            </c:dLbl>
            <c:dLbl>
              <c:idx val="13"/>
              <c:delete val="1"/>
              <c:extLst>
                <c:ext xmlns:c15="http://schemas.microsoft.com/office/drawing/2012/chart" uri="{CE6537A1-D6FC-4f65-9D91-7224C49458BB}"/>
                <c:ext xmlns:c16="http://schemas.microsoft.com/office/drawing/2014/chart" uri="{C3380CC4-5D6E-409C-BE32-E72D297353CC}">
                  <c16:uniqueId val="{0000002F-D0E2-4E54-BE90-2953F3497398}"/>
                </c:ext>
              </c:extLst>
            </c:dLbl>
            <c:dLbl>
              <c:idx val="14"/>
              <c:delete val="1"/>
              <c:extLst>
                <c:ext xmlns:c15="http://schemas.microsoft.com/office/drawing/2012/chart" uri="{CE6537A1-D6FC-4f65-9D91-7224C49458BB}"/>
                <c:ext xmlns:c16="http://schemas.microsoft.com/office/drawing/2014/chart" uri="{C3380CC4-5D6E-409C-BE32-E72D297353CC}">
                  <c16:uniqueId val="{00000030-D0E2-4E54-BE90-2953F3497398}"/>
                </c:ext>
              </c:extLst>
            </c:dLbl>
            <c:dLbl>
              <c:idx val="15"/>
              <c:delete val="1"/>
              <c:extLst>
                <c:ext xmlns:c15="http://schemas.microsoft.com/office/drawing/2012/chart" uri="{CE6537A1-D6FC-4f65-9D91-7224C49458BB}"/>
                <c:ext xmlns:c16="http://schemas.microsoft.com/office/drawing/2014/chart" uri="{C3380CC4-5D6E-409C-BE32-E72D297353CC}">
                  <c16:uniqueId val="{00000031-D0E2-4E54-BE90-2953F3497398}"/>
                </c:ext>
              </c:extLst>
            </c:dLbl>
            <c:dLbl>
              <c:idx val="16"/>
              <c:delete val="1"/>
              <c:extLst>
                <c:ext xmlns:c15="http://schemas.microsoft.com/office/drawing/2012/chart" uri="{CE6537A1-D6FC-4f65-9D91-7224C49458BB}"/>
                <c:ext xmlns:c16="http://schemas.microsoft.com/office/drawing/2014/chart" uri="{C3380CC4-5D6E-409C-BE32-E72D297353CC}">
                  <c16:uniqueId val="{00000032-D0E2-4E54-BE90-2953F3497398}"/>
                </c:ext>
              </c:extLst>
            </c:dLbl>
            <c:dLbl>
              <c:idx val="17"/>
              <c:delete val="1"/>
              <c:extLst>
                <c:ext xmlns:c15="http://schemas.microsoft.com/office/drawing/2012/chart" uri="{CE6537A1-D6FC-4f65-9D91-7224C49458BB}"/>
                <c:ext xmlns:c16="http://schemas.microsoft.com/office/drawing/2014/chart" uri="{C3380CC4-5D6E-409C-BE32-E72D297353CC}">
                  <c16:uniqueId val="{00000033-D0E2-4E54-BE90-2953F3497398}"/>
                </c:ext>
              </c:extLst>
            </c:dLbl>
            <c:dLbl>
              <c:idx val="18"/>
              <c:delete val="1"/>
              <c:extLst>
                <c:ext xmlns:c15="http://schemas.microsoft.com/office/drawing/2012/chart" uri="{CE6537A1-D6FC-4f65-9D91-7224C49458BB}"/>
                <c:ext xmlns:c16="http://schemas.microsoft.com/office/drawing/2014/chart" uri="{C3380CC4-5D6E-409C-BE32-E72D297353CC}">
                  <c16:uniqueId val="{00000034-D0E2-4E54-BE90-2953F3497398}"/>
                </c:ext>
              </c:extLst>
            </c:dLbl>
            <c:dLbl>
              <c:idx val="19"/>
              <c:delete val="1"/>
              <c:extLst>
                <c:ext xmlns:c15="http://schemas.microsoft.com/office/drawing/2012/chart" uri="{CE6537A1-D6FC-4f65-9D91-7224C49458BB}"/>
                <c:ext xmlns:c16="http://schemas.microsoft.com/office/drawing/2014/chart" uri="{C3380CC4-5D6E-409C-BE32-E72D297353CC}">
                  <c16:uniqueId val="{00000035-D0E2-4E54-BE90-2953F3497398}"/>
                </c:ext>
              </c:extLst>
            </c:dLbl>
            <c:dLbl>
              <c:idx val="20"/>
              <c:delete val="1"/>
              <c:extLst>
                <c:ext xmlns:c15="http://schemas.microsoft.com/office/drawing/2012/chart" uri="{CE6537A1-D6FC-4f65-9D91-7224C49458BB}"/>
                <c:ext xmlns:c16="http://schemas.microsoft.com/office/drawing/2014/chart" uri="{C3380CC4-5D6E-409C-BE32-E72D297353CC}">
                  <c16:uniqueId val="{00000036-D0E2-4E54-BE90-2953F3497398}"/>
                </c:ext>
              </c:extLst>
            </c:dLbl>
            <c:dLbl>
              <c:idx val="21"/>
              <c:delete val="1"/>
              <c:extLst>
                <c:ext xmlns:c15="http://schemas.microsoft.com/office/drawing/2012/chart" uri="{CE6537A1-D6FC-4f65-9D91-7224C49458BB}"/>
                <c:ext xmlns:c16="http://schemas.microsoft.com/office/drawing/2014/chart" uri="{C3380CC4-5D6E-409C-BE32-E72D297353CC}">
                  <c16:uniqueId val="{00000037-D0E2-4E54-BE90-2953F3497398}"/>
                </c:ext>
              </c:extLst>
            </c:dLbl>
            <c:dLbl>
              <c:idx val="22"/>
              <c:delete val="1"/>
              <c:extLst>
                <c:ext xmlns:c15="http://schemas.microsoft.com/office/drawing/2012/chart" uri="{CE6537A1-D6FC-4f65-9D91-7224C49458BB}"/>
                <c:ext xmlns:c16="http://schemas.microsoft.com/office/drawing/2014/chart" uri="{C3380CC4-5D6E-409C-BE32-E72D297353CC}">
                  <c16:uniqueId val="{00000038-D0E2-4E54-BE90-2953F3497398}"/>
                </c:ext>
              </c:extLst>
            </c:dLbl>
            <c:dLbl>
              <c:idx val="23"/>
              <c:delete val="1"/>
              <c:extLst>
                <c:ext xmlns:c15="http://schemas.microsoft.com/office/drawing/2012/chart" uri="{CE6537A1-D6FC-4f65-9D91-7224C49458BB}"/>
                <c:ext xmlns:c16="http://schemas.microsoft.com/office/drawing/2014/chart" uri="{C3380CC4-5D6E-409C-BE32-E72D297353CC}">
                  <c16:uniqueId val="{00000039-D0E2-4E54-BE90-2953F3497398}"/>
                </c:ext>
              </c:extLst>
            </c:dLbl>
            <c:dLbl>
              <c:idx val="24"/>
              <c:delete val="1"/>
              <c:extLst>
                <c:ext xmlns:c15="http://schemas.microsoft.com/office/drawing/2012/chart" uri="{CE6537A1-D6FC-4f65-9D91-7224C49458BB}"/>
                <c:ext xmlns:c16="http://schemas.microsoft.com/office/drawing/2014/chart" uri="{C3380CC4-5D6E-409C-BE32-E72D297353CC}">
                  <c16:uniqueId val="{0000003A-D0E2-4E54-BE90-2953F3497398}"/>
                </c:ext>
              </c:extLst>
            </c:dLbl>
            <c:dLbl>
              <c:idx val="25"/>
              <c:delete val="1"/>
              <c:extLst>
                <c:ext xmlns:c15="http://schemas.microsoft.com/office/drawing/2012/chart" uri="{CE6537A1-D6FC-4f65-9D91-7224C49458BB}"/>
                <c:ext xmlns:c16="http://schemas.microsoft.com/office/drawing/2014/chart" uri="{C3380CC4-5D6E-409C-BE32-E72D297353CC}">
                  <c16:uniqueId val="{0000003B-D0E2-4E54-BE90-2953F3497398}"/>
                </c:ext>
              </c:extLst>
            </c:dLbl>
            <c:dLbl>
              <c:idx val="26"/>
              <c:delete val="1"/>
              <c:extLst>
                <c:ext xmlns:c15="http://schemas.microsoft.com/office/drawing/2012/chart" uri="{CE6537A1-D6FC-4f65-9D91-7224C49458BB}"/>
                <c:ext xmlns:c16="http://schemas.microsoft.com/office/drawing/2014/chart" uri="{C3380CC4-5D6E-409C-BE32-E72D297353CC}">
                  <c16:uniqueId val="{0000003C-D0E2-4E54-BE90-2953F3497398}"/>
                </c:ext>
              </c:extLst>
            </c:dLbl>
            <c:dLbl>
              <c:idx val="27"/>
              <c:delete val="1"/>
              <c:extLst>
                <c:ext xmlns:c15="http://schemas.microsoft.com/office/drawing/2012/chart" uri="{CE6537A1-D6FC-4f65-9D91-7224C49458BB}"/>
                <c:ext xmlns:c16="http://schemas.microsoft.com/office/drawing/2014/chart" uri="{C3380CC4-5D6E-409C-BE32-E72D297353CC}">
                  <c16:uniqueId val="{0000003D-D0E2-4E54-BE90-2953F3497398}"/>
                </c:ext>
              </c:extLst>
            </c:dLbl>
            <c:dLbl>
              <c:idx val="28"/>
              <c:delete val="1"/>
              <c:extLst>
                <c:ext xmlns:c15="http://schemas.microsoft.com/office/drawing/2012/chart" uri="{CE6537A1-D6FC-4f65-9D91-7224C49458BB}"/>
                <c:ext xmlns:c16="http://schemas.microsoft.com/office/drawing/2014/chart" uri="{C3380CC4-5D6E-409C-BE32-E72D297353CC}">
                  <c16:uniqueId val="{0000003E-D0E2-4E54-BE90-2953F3497398}"/>
                </c:ext>
              </c:extLst>
            </c:dLbl>
            <c:dLbl>
              <c:idx val="29"/>
              <c:delete val="1"/>
              <c:extLst>
                <c:ext xmlns:c15="http://schemas.microsoft.com/office/drawing/2012/chart" uri="{CE6537A1-D6FC-4f65-9D91-7224C49458BB}"/>
                <c:ext xmlns:c16="http://schemas.microsoft.com/office/drawing/2014/chart" uri="{C3380CC4-5D6E-409C-BE32-E72D297353CC}">
                  <c16:uniqueId val="{0000003F-D0E2-4E54-BE90-2953F3497398}"/>
                </c:ext>
              </c:extLst>
            </c:dLbl>
            <c:dLbl>
              <c:idx val="30"/>
              <c:delete val="1"/>
              <c:extLst>
                <c:ext xmlns:c15="http://schemas.microsoft.com/office/drawing/2012/chart" uri="{CE6537A1-D6FC-4f65-9D91-7224C49458BB}"/>
                <c:ext xmlns:c16="http://schemas.microsoft.com/office/drawing/2014/chart" uri="{C3380CC4-5D6E-409C-BE32-E72D297353CC}">
                  <c16:uniqueId val="{00000040-D0E2-4E54-BE90-2953F3497398}"/>
                </c:ext>
              </c:extLst>
            </c:dLbl>
            <c:dLbl>
              <c:idx val="31"/>
              <c:delete val="1"/>
              <c:extLst>
                <c:ext xmlns:c15="http://schemas.microsoft.com/office/drawing/2012/chart" uri="{CE6537A1-D6FC-4f65-9D91-7224C49458BB}"/>
                <c:ext xmlns:c16="http://schemas.microsoft.com/office/drawing/2014/chart" uri="{C3380CC4-5D6E-409C-BE32-E72D297353CC}">
                  <c16:uniqueId val="{00000041-D0E2-4E54-BE90-2953F3497398}"/>
                </c:ext>
              </c:extLst>
            </c:dLbl>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'Determ Charts'!$B$177:$AF$177</c:f>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'Determ Charts'!$B$188:$AE$188</c:f>
              <c:numCache>
                <c:formatCode>0.00%</c:formatCode>
                <c:ptCount val="30"/>
                <c:pt idx="0">
                  <c:v>0.107</c:v>
                </c:pt>
                <c:pt idx="1">
                  <c:v>0.107</c:v>
                </c:pt>
                <c:pt idx="2">
                  <c:v>0.107</c:v>
                </c:pt>
                <c:pt idx="3">
                  <c:v>0.107</c:v>
                </c:pt>
                <c:pt idx="4">
                  <c:v>0.107</c:v>
                </c:pt>
                <c:pt idx="5">
                  <c:v>0.10699999999999998</c:v>
                </c:pt>
                <c:pt idx="6">
                  <c:v>0.107</c:v>
                </c:pt>
                <c:pt idx="7">
                  <c:v>0.107</c:v>
                </c:pt>
                <c:pt idx="8">
                  <c:v>0.107</c:v>
                </c:pt>
                <c:pt idx="9">
                  <c:v>0.107</c:v>
                </c:pt>
                <c:pt idx="10">
                  <c:v>0.107</c:v>
                </c:pt>
                <c:pt idx="11">
                  <c:v>0.107</c:v>
                </c:pt>
                <c:pt idx="12">
                  <c:v>0.107</c:v>
                </c:pt>
                <c:pt idx="13">
                  <c:v>0.107</c:v>
                </c:pt>
                <c:pt idx="14">
                  <c:v>0.107</c:v>
                </c:pt>
                <c:pt idx="15">
                  <c:v>0.107</c:v>
                </c:pt>
                <c:pt idx="16">
                  <c:v>0.107</c:v>
                </c:pt>
                <c:pt idx="17">
                  <c:v>0.107</c:v>
                </c:pt>
                <c:pt idx="18">
                  <c:v>0.107</c:v>
                </c:pt>
                <c:pt idx="19">
                  <c:v>0.107</c:v>
                </c:pt>
                <c:pt idx="20">
                  <c:v>0.107</c:v>
                </c:pt>
                <c:pt idx="21">
                  <c:v>0.10699999999999998</c:v>
                </c:pt>
                <c:pt idx="22">
                  <c:v>0.10699999999999998</c:v>
                </c:pt>
                <c:pt idx="23">
                  <c:v>0.107</c:v>
                </c:pt>
                <c:pt idx="24">
                  <c:v>0.107</c:v>
                </c:pt>
                <c:pt idx="25">
                  <c:v>0.107</c:v>
                </c:pt>
                <c:pt idx="26">
                  <c:v>0.10700000000000001</c:v>
                </c:pt>
                <c:pt idx="27">
                  <c:v>0.107</c:v>
                </c:pt>
                <c:pt idx="28">
                  <c:v>0.107</c:v>
                </c:pt>
                <c:pt idx="29">
                  <c:v>0.10699999999999998</c:v>
                </c:pt>
              </c:numCache>
            </c:numRef>
          </c:val>
          <c:smooth val="0"/>
          <c:extLst xmlns:c15="http://schemas.microsoft.com/office/drawing/2012/chart">
            <c:ext xmlns:c16="http://schemas.microsoft.com/office/drawing/2014/chart" uri="{C3380CC4-5D6E-409C-BE32-E72D297353CC}">
              <c16:uniqueId val="{00000042-D0E2-4E54-BE90-2953F3497398}"/>
            </c:ext>
          </c:extLst>
        </c:ser>
        <c:ser>
          <c:idx val="4"/>
          <c:order val="4"/>
          <c:tx>
            <c:v>Recommended Employer Rate</c:v>
          </c:tx>
          <c:spPr>
            <a:ln w="28575"/>
          </c:spPr>
          <c:marker>
            <c:symbol val="circle"/>
            <c:size val="7"/>
          </c:marker>
          <c:dLbls>
            <c:dLbl>
              <c:idx val="1"/>
              <c:delete val="1"/>
              <c:extLst>
                <c:ext xmlns:c15="http://schemas.microsoft.com/office/drawing/2012/chart" uri="{CE6537A1-D6FC-4f65-9D91-7224C49458BB}"/>
                <c:ext xmlns:c16="http://schemas.microsoft.com/office/drawing/2014/chart" uri="{C3380CC4-5D6E-409C-BE32-E72D297353CC}">
                  <c16:uniqueId val="{00000043-D0E2-4E54-BE90-2953F3497398}"/>
                </c:ext>
              </c:extLst>
            </c:dLbl>
            <c:dLbl>
              <c:idx val="2"/>
              <c:delete val="1"/>
              <c:extLst>
                <c:ext xmlns:c15="http://schemas.microsoft.com/office/drawing/2012/chart" uri="{CE6537A1-D6FC-4f65-9D91-7224C49458BB}"/>
                <c:ext xmlns:c16="http://schemas.microsoft.com/office/drawing/2014/chart" uri="{C3380CC4-5D6E-409C-BE32-E72D297353CC}">
                  <c16:uniqueId val="{00000044-D0E2-4E54-BE90-2953F3497398}"/>
                </c:ext>
              </c:extLst>
            </c:dLbl>
            <c:dLbl>
              <c:idx val="3"/>
              <c:delete val="1"/>
              <c:extLst>
                <c:ext xmlns:c15="http://schemas.microsoft.com/office/drawing/2012/chart" uri="{CE6537A1-D6FC-4f65-9D91-7224C49458BB}"/>
                <c:ext xmlns:c16="http://schemas.microsoft.com/office/drawing/2014/chart" uri="{C3380CC4-5D6E-409C-BE32-E72D297353CC}">
                  <c16:uniqueId val="{00000045-D0E2-4E54-BE90-2953F3497398}"/>
                </c:ext>
              </c:extLst>
            </c:dLbl>
            <c:dLbl>
              <c:idx val="5"/>
              <c:delete val="1"/>
              <c:extLst>
                <c:ext xmlns:c15="http://schemas.microsoft.com/office/drawing/2012/chart" uri="{CE6537A1-D6FC-4f65-9D91-7224C49458BB}"/>
                <c:ext xmlns:c16="http://schemas.microsoft.com/office/drawing/2014/chart" uri="{C3380CC4-5D6E-409C-BE32-E72D297353CC}">
                  <c16:uniqueId val="{00000046-D0E2-4E54-BE90-2953F3497398}"/>
                </c:ext>
              </c:extLst>
            </c:dLbl>
            <c:dLbl>
              <c:idx val="6"/>
              <c:delete val="1"/>
              <c:extLst>
                <c:ext xmlns:c15="http://schemas.microsoft.com/office/drawing/2012/chart" uri="{CE6537A1-D6FC-4f65-9D91-7224C49458BB}"/>
                <c:ext xmlns:c16="http://schemas.microsoft.com/office/drawing/2014/chart" uri="{C3380CC4-5D6E-409C-BE32-E72D297353CC}">
                  <c16:uniqueId val="{00000047-D0E2-4E54-BE90-2953F3497398}"/>
                </c:ext>
              </c:extLst>
            </c:dLbl>
            <c:dLbl>
              <c:idx val="7"/>
              <c:delete val="1"/>
              <c:extLst>
                <c:ext xmlns:c15="http://schemas.microsoft.com/office/drawing/2012/chart" uri="{CE6537A1-D6FC-4f65-9D91-7224C49458BB}"/>
                <c:ext xmlns:c16="http://schemas.microsoft.com/office/drawing/2014/chart" uri="{C3380CC4-5D6E-409C-BE32-E72D297353CC}">
                  <c16:uniqueId val="{00000048-D0E2-4E54-BE90-2953F3497398}"/>
                </c:ext>
              </c:extLst>
            </c:dLbl>
            <c:dLbl>
              <c:idx val="9"/>
              <c:delete val="1"/>
              <c:extLst>
                <c:ext xmlns:c15="http://schemas.microsoft.com/office/drawing/2012/chart" uri="{CE6537A1-D6FC-4f65-9D91-7224C49458BB}"/>
                <c:ext xmlns:c16="http://schemas.microsoft.com/office/drawing/2014/chart" uri="{C3380CC4-5D6E-409C-BE32-E72D297353CC}">
                  <c16:uniqueId val="{00000049-D0E2-4E54-BE90-2953F3497398}"/>
                </c:ext>
              </c:extLst>
            </c:dLbl>
            <c:dLbl>
              <c:idx val="10"/>
              <c:delete val="1"/>
              <c:extLst>
                <c:ext xmlns:c15="http://schemas.microsoft.com/office/drawing/2012/chart" uri="{CE6537A1-D6FC-4f65-9D91-7224C49458BB}"/>
                <c:ext xmlns:c16="http://schemas.microsoft.com/office/drawing/2014/chart" uri="{C3380CC4-5D6E-409C-BE32-E72D297353CC}">
                  <c16:uniqueId val="{0000004A-D0E2-4E54-BE90-2953F3497398}"/>
                </c:ext>
              </c:extLst>
            </c:dLbl>
            <c:dLbl>
              <c:idx val="11"/>
              <c:delete val="1"/>
              <c:extLst>
                <c:ext xmlns:c15="http://schemas.microsoft.com/office/drawing/2012/chart" uri="{CE6537A1-D6FC-4f65-9D91-7224C49458BB}"/>
                <c:ext xmlns:c16="http://schemas.microsoft.com/office/drawing/2014/chart" uri="{C3380CC4-5D6E-409C-BE32-E72D297353CC}">
                  <c16:uniqueId val="{0000004B-D0E2-4E54-BE90-2953F3497398}"/>
                </c:ext>
              </c:extLst>
            </c:dLbl>
            <c:dLbl>
              <c:idx val="13"/>
              <c:delete val="1"/>
              <c:extLst>
                <c:ext xmlns:c15="http://schemas.microsoft.com/office/drawing/2012/chart" uri="{CE6537A1-D6FC-4f65-9D91-7224C49458BB}"/>
                <c:ext xmlns:c16="http://schemas.microsoft.com/office/drawing/2014/chart" uri="{C3380CC4-5D6E-409C-BE32-E72D297353CC}">
                  <c16:uniqueId val="{0000004C-D0E2-4E54-BE90-2953F3497398}"/>
                </c:ext>
              </c:extLst>
            </c:dLbl>
            <c:dLbl>
              <c:idx val="14"/>
              <c:delete val="1"/>
              <c:extLst>
                <c:ext xmlns:c15="http://schemas.microsoft.com/office/drawing/2012/chart" uri="{CE6537A1-D6FC-4f65-9D91-7224C49458BB}"/>
                <c:ext xmlns:c16="http://schemas.microsoft.com/office/drawing/2014/chart" uri="{C3380CC4-5D6E-409C-BE32-E72D297353CC}">
                  <c16:uniqueId val="{0000004D-D0E2-4E54-BE90-2953F3497398}"/>
                </c:ext>
              </c:extLst>
            </c:dLbl>
            <c:dLbl>
              <c:idx val="15"/>
              <c:delete val="1"/>
              <c:extLst>
                <c:ext xmlns:c15="http://schemas.microsoft.com/office/drawing/2012/chart" uri="{CE6537A1-D6FC-4f65-9D91-7224C49458BB}"/>
                <c:ext xmlns:c16="http://schemas.microsoft.com/office/drawing/2014/chart" uri="{C3380CC4-5D6E-409C-BE32-E72D297353CC}">
                  <c16:uniqueId val="{0000004E-D0E2-4E54-BE90-2953F3497398}"/>
                </c:ext>
              </c:extLst>
            </c:dLbl>
            <c:dLbl>
              <c:idx val="17"/>
              <c:delete val="1"/>
              <c:extLst>
                <c:ext xmlns:c15="http://schemas.microsoft.com/office/drawing/2012/chart" uri="{CE6537A1-D6FC-4f65-9D91-7224C49458BB}"/>
                <c:ext xmlns:c16="http://schemas.microsoft.com/office/drawing/2014/chart" uri="{C3380CC4-5D6E-409C-BE32-E72D297353CC}">
                  <c16:uniqueId val="{0000004F-D0E2-4E54-BE90-2953F3497398}"/>
                </c:ext>
              </c:extLst>
            </c:dLbl>
            <c:dLbl>
              <c:idx val="18"/>
              <c:delete val="1"/>
              <c:extLst>
                <c:ext xmlns:c15="http://schemas.microsoft.com/office/drawing/2012/chart" uri="{CE6537A1-D6FC-4f65-9D91-7224C49458BB}"/>
                <c:ext xmlns:c16="http://schemas.microsoft.com/office/drawing/2014/chart" uri="{C3380CC4-5D6E-409C-BE32-E72D297353CC}">
                  <c16:uniqueId val="{00000050-D0E2-4E54-BE90-2953F3497398}"/>
                </c:ext>
              </c:extLst>
            </c:dLbl>
            <c:dLbl>
              <c:idx val="19"/>
              <c:delete val="1"/>
              <c:extLst>
                <c:ext xmlns:c15="http://schemas.microsoft.com/office/drawing/2012/chart" uri="{CE6537A1-D6FC-4f65-9D91-7224C49458BB}"/>
                <c:ext xmlns:c16="http://schemas.microsoft.com/office/drawing/2014/chart" uri="{C3380CC4-5D6E-409C-BE32-E72D297353CC}">
                  <c16:uniqueId val="{00000051-D0E2-4E54-BE90-2953F3497398}"/>
                </c:ext>
              </c:extLst>
            </c:dLbl>
            <c:dLbl>
              <c:idx val="21"/>
              <c:delete val="1"/>
              <c:extLst>
                <c:ext xmlns:c15="http://schemas.microsoft.com/office/drawing/2012/chart" uri="{CE6537A1-D6FC-4f65-9D91-7224C49458BB}"/>
                <c:ext xmlns:c16="http://schemas.microsoft.com/office/drawing/2014/chart" uri="{C3380CC4-5D6E-409C-BE32-E72D297353CC}">
                  <c16:uniqueId val="{00000052-D0E2-4E54-BE90-2953F3497398}"/>
                </c:ext>
              </c:extLst>
            </c:dLbl>
            <c:dLbl>
              <c:idx val="22"/>
              <c:delete val="1"/>
              <c:extLst>
                <c:ext xmlns:c15="http://schemas.microsoft.com/office/drawing/2012/chart" uri="{CE6537A1-D6FC-4f65-9D91-7224C49458BB}"/>
                <c:ext xmlns:c16="http://schemas.microsoft.com/office/drawing/2014/chart" uri="{C3380CC4-5D6E-409C-BE32-E72D297353CC}">
                  <c16:uniqueId val="{00000053-D0E2-4E54-BE90-2953F3497398}"/>
                </c:ext>
              </c:extLst>
            </c:dLbl>
            <c:dLbl>
              <c:idx val="23"/>
              <c:delete val="1"/>
              <c:extLst>
                <c:ext xmlns:c15="http://schemas.microsoft.com/office/drawing/2012/chart" uri="{CE6537A1-D6FC-4f65-9D91-7224C49458BB}"/>
                <c:ext xmlns:c16="http://schemas.microsoft.com/office/drawing/2014/chart" uri="{C3380CC4-5D6E-409C-BE32-E72D297353CC}">
                  <c16:uniqueId val="{00000054-D0E2-4E54-BE90-2953F3497398}"/>
                </c:ext>
              </c:extLst>
            </c:dLbl>
            <c:dLbl>
              <c:idx val="25"/>
              <c:delete val="1"/>
              <c:extLst>
                <c:ext xmlns:c15="http://schemas.microsoft.com/office/drawing/2012/chart" uri="{CE6537A1-D6FC-4f65-9D91-7224C49458BB}"/>
                <c:ext xmlns:c16="http://schemas.microsoft.com/office/drawing/2014/chart" uri="{C3380CC4-5D6E-409C-BE32-E72D297353CC}">
                  <c16:uniqueId val="{00000055-D0E2-4E54-BE90-2953F3497398}"/>
                </c:ext>
              </c:extLst>
            </c:dLbl>
            <c:dLbl>
              <c:idx val="28"/>
              <c:delete val="1"/>
              <c:extLst>
                <c:ext xmlns:c15="http://schemas.microsoft.com/office/drawing/2012/chart" uri="{CE6537A1-D6FC-4f65-9D91-7224C49458BB}"/>
                <c:ext xmlns:c16="http://schemas.microsoft.com/office/drawing/2014/chart" uri="{C3380CC4-5D6E-409C-BE32-E72D297353CC}">
                  <c16:uniqueId val="{00000056-D0E2-4E54-BE90-2953F3497398}"/>
                </c:ext>
              </c:extLst>
            </c:dLbl>
            <c:dLbl>
              <c:idx val="29"/>
              <c:delete val="1"/>
              <c:extLst>
                <c:ext xmlns:c15="http://schemas.microsoft.com/office/drawing/2012/chart" uri="{CE6537A1-D6FC-4f65-9D91-7224C49458BB}"/>
                <c:ext xmlns:c16="http://schemas.microsoft.com/office/drawing/2014/chart" uri="{C3380CC4-5D6E-409C-BE32-E72D297353CC}">
                  <c16:uniqueId val="{00000057-D0E2-4E54-BE90-2953F3497398}"/>
                </c:ext>
              </c:extLst>
            </c:dLbl>
            <c:spPr>
              <a:solidFill>
                <a:schemeClr val="bg2"/>
              </a:solidFill>
              <a:ln>
                <a:solidFill>
                  <a:schemeClr val="accent1"/>
                </a:solidFill>
              </a:ln>
              <a:effectLst/>
            </c:spPr>
            <c:txPr>
              <a:bodyPr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'Determ Charts'!$B$184:$AE$184</c:f>
              <c:numCache>
                <c:formatCode>0.00%</c:formatCode>
                <c:ptCount val="30"/>
                <c:pt idx="0">
                  <c:v>0.18865301716393967</c:v>
                </c:pt>
                <c:pt idx="1">
                  <c:v>0.18646837118289294</c:v>
                </c:pt>
                <c:pt idx="2">
                  <c:v>0.18804060159005748</c:v>
                </c:pt>
                <c:pt idx="3">
                  <c:v>0.18490627185964925</c:v>
                </c:pt>
                <c:pt idx="4">
                  <c:v>0.1930744963409784</c:v>
                </c:pt>
                <c:pt idx="5">
                  <c:v>0.19731939689693923</c:v>
                </c:pt>
                <c:pt idx="6">
                  <c:v>0.19857054382040779</c:v>
                </c:pt>
                <c:pt idx="7">
                  <c:v>0.19978167664562657</c:v>
                </c:pt>
                <c:pt idx="8">
                  <c:v>0.2008149332026527</c:v>
                </c:pt>
                <c:pt idx="9">
                  <c:v>0.20169979438942681</c:v>
                </c:pt>
                <c:pt idx="10">
                  <c:v>0.20247132335103912</c:v>
                </c:pt>
                <c:pt idx="11">
                  <c:v>0.20322964020854722</c:v>
                </c:pt>
                <c:pt idx="12">
                  <c:v>0.20395571915457339</c:v>
                </c:pt>
                <c:pt idx="13">
                  <c:v>0.20460893802524149</c:v>
                </c:pt>
                <c:pt idx="14">
                  <c:v>0.20520788797034661</c:v>
                </c:pt>
                <c:pt idx="15">
                  <c:v>0.20577251766794918</c:v>
                </c:pt>
                <c:pt idx="16">
                  <c:v>0.2063707097310471</c:v>
                </c:pt>
                <c:pt idx="17">
                  <c:v>0.20705876115879784</c:v>
                </c:pt>
                <c:pt idx="18">
                  <c:v>0.20798083239703424</c:v>
                </c:pt>
                <c:pt idx="19">
                  <c:v>0.20916264077412738</c:v>
                </c:pt>
                <c:pt idx="20">
                  <c:v>0.21058364634896098</c:v>
                </c:pt>
                <c:pt idx="21">
                  <c:v>0.21222978366838052</c:v>
                </c:pt>
                <c:pt idx="22">
                  <c:v>0.21433670845547353</c:v>
                </c:pt>
                <c:pt idx="23">
                  <c:v>0.21734017652461096</c:v>
                </c:pt>
                <c:pt idx="24">
                  <c:v>0.22208479722587104</c:v>
                </c:pt>
                <c:pt idx="25">
                  <c:v>0.2311941415487222</c:v>
                </c:pt>
                <c:pt idx="26">
                  <c:v>0.2579300153986776</c:v>
                </c:pt>
                <c:pt idx="27">
                  <c:v>0.18149999999999999</c:v>
                </c:pt>
                <c:pt idx="28">
                  <c:v>0.18149999999999999</c:v>
                </c:pt>
                <c:pt idx="29">
                  <c:v>0.18149999999999999</c:v>
                </c:pt>
              </c:numCache>
            </c:numRef>
          </c:val>
          <c:smooth val="0"/>
          <c:extLst>
            <c:ext xmlns:c16="http://schemas.microsoft.com/office/drawing/2014/chart" uri="{C3380CC4-5D6E-409C-BE32-E72D297353CC}">
              <c16:uniqueId val="{00000058-D0E2-4E54-BE90-2953F3497398}"/>
            </c:ext>
          </c:extLst>
        </c:ser>
        <c:dLbls>
          <c:showLegendKey val="0"/>
          <c:showVal val="0"/>
          <c:showCatName val="0"/>
          <c:showSerName val="0"/>
          <c:showPercent val="0"/>
          <c:showBubbleSize val="0"/>
        </c:dLbls>
        <c:marker val="1"/>
        <c:smooth val="0"/>
        <c:axId val="328839936"/>
        <c:axId val="328895104"/>
        <c:extLst/>
      </c:lineChart>
      <c:catAx>
        <c:axId val="3288791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893184"/>
        <c:crosses val="autoZero"/>
        <c:auto val="1"/>
        <c:lblAlgn val="ctr"/>
        <c:lblOffset val="100"/>
        <c:noMultiLvlLbl val="0"/>
      </c:catAx>
      <c:valAx>
        <c:axId val="328893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879104"/>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288951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Salary</a:t>
                </a:r>
              </a:p>
            </c:rich>
          </c:tx>
          <c:layout>
            <c:manualLayout>
              <c:xMode val="edge"/>
              <c:yMode val="edge"/>
              <c:x val="0.96464311731219099"/>
              <c:y val="8.7915654652425665E-2"/>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839936"/>
        <c:crosses val="max"/>
        <c:crossBetween val="between"/>
      </c:valAx>
      <c:catAx>
        <c:axId val="328839936"/>
        <c:scaling>
          <c:orientation val="minMax"/>
        </c:scaling>
        <c:delete val="1"/>
        <c:axPos val="b"/>
        <c:numFmt formatCode="0" sourceLinked="1"/>
        <c:majorTickMark val="out"/>
        <c:minorTickMark val="none"/>
        <c:tickLblPos val="nextTo"/>
        <c:crossAx val="328895104"/>
        <c:crosses val="autoZero"/>
        <c:auto val="1"/>
        <c:lblAlgn val="ctr"/>
        <c:lblOffset val="100"/>
        <c:noMultiLvlLbl val="0"/>
      </c:catAx>
      <c:spPr>
        <a:noFill/>
        <a:ln>
          <a:noFill/>
        </a:ln>
        <a:effectLst/>
      </c:spPr>
    </c:plotArea>
    <c:legend>
      <c:legendPos val="b"/>
      <c:layout>
        <c:manualLayout>
          <c:xMode val="edge"/>
          <c:yMode val="edge"/>
          <c:x val="0.23060641989781985"/>
          <c:y val="0.90406500816334068"/>
          <c:w val="0.76939357216188531"/>
          <c:h val="9.59350625745598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Funding</a:t>
            </a:r>
            <a:r>
              <a:rPr lang="en-US" b="1" baseline="0"/>
              <a:t> Period</a:t>
            </a:r>
            <a:endParaRPr lang="en-US" b="1"/>
          </a:p>
        </c:rich>
      </c:tx>
      <c:layout>
        <c:manualLayout>
          <c:xMode val="edge"/>
          <c:yMode val="edge"/>
          <c:x val="0.37898579202941507"/>
          <c:y val="0"/>
        </c:manualLayout>
      </c:layout>
      <c:overlay val="0"/>
      <c:spPr>
        <a:noFill/>
        <a:ln>
          <a:noFill/>
        </a:ln>
        <a:effectLst/>
      </c:spPr>
    </c:title>
    <c:autoTitleDeleted val="0"/>
    <c:plotArea>
      <c:layout>
        <c:manualLayout>
          <c:layoutTarget val="inner"/>
          <c:xMode val="edge"/>
          <c:yMode val="edge"/>
          <c:x val="7.702327181168428E-2"/>
          <c:y val="8.304026858540671E-2"/>
          <c:w val="0.91036104582968236"/>
          <c:h val="0.72266543723350396"/>
        </c:manualLayout>
      </c:layout>
      <c:lineChart>
        <c:grouping val="standard"/>
        <c:varyColors val="0"/>
        <c:ser>
          <c:idx val="4"/>
          <c:order val="0"/>
          <c:tx>
            <c:v>Amortization Period</c:v>
          </c:tx>
          <c:spPr>
            <a:ln w="31750">
              <a:solidFill>
                <a:schemeClr val="accent1"/>
              </a:solidFill>
            </a:ln>
            <a:effectLst/>
          </c:spPr>
          <c:marker>
            <c:symbol val="diamond"/>
            <c:size val="10"/>
            <c:spPr>
              <a:solidFill>
                <a:schemeClr val="accent1"/>
              </a:solidFill>
              <a:ln>
                <a:solidFill>
                  <a:schemeClr val="accent1"/>
                </a:solidFill>
              </a:ln>
            </c:spPr>
          </c:marker>
          <c:dLbls>
            <c:dLbl>
              <c:idx val="28"/>
              <c:delete val="1"/>
              <c:extLst>
                <c:ext xmlns:c15="http://schemas.microsoft.com/office/drawing/2012/chart" uri="{CE6537A1-D6FC-4f65-9D91-7224C49458BB}"/>
                <c:ext xmlns:c16="http://schemas.microsoft.com/office/drawing/2014/chart" uri="{C3380CC4-5D6E-409C-BE32-E72D297353CC}">
                  <c16:uniqueId val="{00000000-08D5-4723-9D6F-B0AFF0A0732D}"/>
                </c:ext>
              </c:extLst>
            </c:dLbl>
            <c:dLbl>
              <c:idx val="29"/>
              <c:delete val="1"/>
              <c:extLst>
                <c:ext xmlns:c15="http://schemas.microsoft.com/office/drawing/2012/chart" uri="{CE6537A1-D6FC-4f65-9D91-7224C49458BB}"/>
                <c:ext xmlns:c16="http://schemas.microsoft.com/office/drawing/2014/chart" uri="{C3380CC4-5D6E-409C-BE32-E72D297353CC}">
                  <c16:uniqueId val="{00000001-08D5-4723-9D6F-B0AFF0A0732D}"/>
                </c:ext>
              </c:extLst>
            </c:dLbl>
            <c:dLbl>
              <c:idx val="30"/>
              <c:delete val="1"/>
              <c:extLst>
                <c:ext xmlns:c15="http://schemas.microsoft.com/office/drawing/2012/chart" uri="{CE6537A1-D6FC-4f65-9D91-7224C49458BB}"/>
                <c:ext xmlns:c16="http://schemas.microsoft.com/office/drawing/2014/chart" uri="{C3380CC4-5D6E-409C-BE32-E72D297353CC}">
                  <c16:uniqueId val="{00000002-08D5-4723-9D6F-B0AFF0A0732D}"/>
                </c:ext>
              </c:extLst>
            </c:dLbl>
            <c:spPr>
              <a:solidFill>
                <a:schemeClr val="bg2"/>
              </a:solidFill>
              <a:ln>
                <a:solidFill>
                  <a:schemeClr val="accent1"/>
                </a:solid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Charts'!$B$138:$AF$138</c:f>
              <c:numCache>
                <c:formatCode>0</c:formatCode>
                <c:ptCount val="31"/>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numCache>
            </c:numRef>
          </c:cat>
          <c:val>
            <c:numRef>
              <c:f>'Determ Charts'!$B$150:$AF$150</c:f>
              <c:numCache>
                <c:formatCode>_(* #,##0_);_(* \(#,##0\);_(* "-"??_);_(@_)</c:formatCode>
                <c:ptCount val="31"/>
                <c:pt idx="0">
                  <c:v>42.188292737800261</c:v>
                </c:pt>
                <c:pt idx="1">
                  <c:v>31.156757867808235</c:v>
                </c:pt>
                <c:pt idx="2">
                  <c:v>26.803015665867825</c:v>
                </c:pt>
                <c:pt idx="3">
                  <c:v>25.039698057274538</c:v>
                </c:pt>
                <c:pt idx="4">
                  <c:v>25.91337265114457</c:v>
                </c:pt>
                <c:pt idx="5">
                  <c:v>25.755618293405384</c:v>
                </c:pt>
                <c:pt idx="6">
                  <c:v>24.84958247260812</c:v>
                </c:pt>
                <c:pt idx="7">
                  <c:v>23.868371075965047</c:v>
                </c:pt>
                <c:pt idx="8">
                  <c:v>22.850231780007519</c:v>
                </c:pt>
                <c:pt idx="9">
                  <c:v>21.761614945812518</c:v>
                </c:pt>
                <c:pt idx="10">
                  <c:v>20.645463463187983</c:v>
                </c:pt>
                <c:pt idx="11">
                  <c:v>19.503087554653412</c:v>
                </c:pt>
                <c:pt idx="12">
                  <c:v>18.347075741560701</c:v>
                </c:pt>
                <c:pt idx="13">
                  <c:v>17.176091455992367</c:v>
                </c:pt>
                <c:pt idx="14">
                  <c:v>15.987096674167953</c:v>
                </c:pt>
                <c:pt idx="15">
                  <c:v>14.785005475228711</c:v>
                </c:pt>
                <c:pt idx="16">
                  <c:v>13.573993188465655</c:v>
                </c:pt>
                <c:pt idx="17">
                  <c:v>12.361382543737756</c:v>
                </c:pt>
                <c:pt idx="18">
                  <c:v>11.150825627755106</c:v>
                </c:pt>
                <c:pt idx="19">
                  <c:v>9.9497459927700103</c:v>
                </c:pt>
                <c:pt idx="20">
                  <c:v>8.7539380306792118</c:v>
                </c:pt>
                <c:pt idx="21">
                  <c:v>7.5567022234257459</c:v>
                </c:pt>
                <c:pt idx="22">
                  <c:v>6.3529004359825283</c:v>
                </c:pt>
                <c:pt idx="23">
                  <c:v>5.1464786913936544</c:v>
                </c:pt>
                <c:pt idx="24">
                  <c:v>3.9400567786847103</c:v>
                </c:pt>
                <c:pt idx="25">
                  <c:v>2.7328252252889431</c:v>
                </c:pt>
                <c:pt idx="26">
                  <c:v>1.5251392748413641</c:v>
                </c:pt>
                <c:pt idx="27">
                  <c:v>0.31809101660769123</c:v>
                </c:pt>
                <c:pt idx="28">
                  <c:v>0</c:v>
                </c:pt>
                <c:pt idx="29">
                  <c:v>0</c:v>
                </c:pt>
                <c:pt idx="30">
                  <c:v>0</c:v>
                </c:pt>
              </c:numCache>
            </c:numRef>
          </c:val>
          <c:smooth val="0"/>
          <c:extLst>
            <c:ext xmlns:c16="http://schemas.microsoft.com/office/drawing/2014/chart" uri="{C3380CC4-5D6E-409C-BE32-E72D297353CC}">
              <c16:uniqueId val="{00000003-08D5-4723-9D6F-B0AFF0A0732D}"/>
            </c:ext>
          </c:extLst>
        </c:ser>
        <c:dLbls>
          <c:showLegendKey val="0"/>
          <c:showVal val="0"/>
          <c:showCatName val="0"/>
          <c:showSerName val="0"/>
          <c:showPercent val="0"/>
          <c:showBubbleSize val="0"/>
        </c:dLbls>
        <c:marker val="1"/>
        <c:smooth val="0"/>
        <c:axId val="328618368"/>
        <c:axId val="328619904"/>
      </c:lineChart>
      <c:catAx>
        <c:axId val="32861836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619904"/>
        <c:crosses val="autoZero"/>
        <c:auto val="1"/>
        <c:lblAlgn val="ctr"/>
        <c:lblOffset val="100"/>
        <c:noMultiLvlLbl val="0"/>
      </c:catAx>
      <c:valAx>
        <c:axId val="32861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Number</a:t>
                </a:r>
                <a:r>
                  <a:rPr lang="en-US" baseline="0"/>
                  <a:t> of Years</a:t>
                </a:r>
                <a:endParaRPr lang="en-US"/>
              </a:p>
            </c:rich>
          </c:tx>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6183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Net Cash Flow</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9.1452418770289645E-2"/>
          <c:y val="8.304026858540671E-2"/>
          <c:w val="0.84404053053263384"/>
          <c:h val="0.64127706238858095"/>
        </c:manualLayout>
      </c:layout>
      <c:barChart>
        <c:barDir val="col"/>
        <c:grouping val="stacked"/>
        <c:varyColors val="0"/>
        <c:ser>
          <c:idx val="0"/>
          <c:order val="0"/>
          <c:tx>
            <c:strRef>
              <c:f>'Determ Charts'!$A$249</c:f>
              <c:strCache>
                <c:ptCount val="1"/>
                <c:pt idx="0">
                  <c:v>Employer Contributions</c:v>
                </c:pt>
              </c:strCache>
            </c:strRef>
          </c:tx>
          <c:spPr>
            <a:solidFill>
              <a:schemeClr val="accent1"/>
            </a:solidFill>
            <a:ln>
              <a:noFill/>
            </a:ln>
            <a:effectLst/>
          </c:spPr>
          <c:invertIfNegative val="0"/>
          <c:cat>
            <c:numRef>
              <c:f>'Determ Charts'!$B$277:$AE$277</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Charts'!$B$278:$AE$278</c:f>
              <c:numCache>
                <c:formatCode>#,##0_);\(#,##0\)</c:formatCode>
                <c:ptCount val="30"/>
                <c:pt idx="0">
                  <c:v>538199645.56656933</c:v>
                </c:pt>
                <c:pt idx="1">
                  <c:v>579672388.31330013</c:v>
                </c:pt>
                <c:pt idx="2">
                  <c:v>591278480.09344602</c:v>
                </c:pt>
                <c:pt idx="3">
                  <c:v>603572134.44387555</c:v>
                </c:pt>
                <c:pt idx="4">
                  <c:v>616666379.3734163</c:v>
                </c:pt>
                <c:pt idx="5">
                  <c:v>630565821.45312512</c:v>
                </c:pt>
                <c:pt idx="6">
                  <c:v>645351644.90890646</c:v>
                </c:pt>
                <c:pt idx="7">
                  <c:v>660549749.71653807</c:v>
                </c:pt>
                <c:pt idx="8">
                  <c:v>676656712.69916797</c:v>
                </c:pt>
                <c:pt idx="9">
                  <c:v>693353271.62734628</c:v>
                </c:pt>
                <c:pt idx="10">
                  <c:v>710874945.3216573</c:v>
                </c:pt>
                <c:pt idx="11">
                  <c:v>729056219.7580204</c:v>
                </c:pt>
                <c:pt idx="12">
                  <c:v>748036297.1757288</c:v>
                </c:pt>
                <c:pt idx="13">
                  <c:v>768044339.18829787</c:v>
                </c:pt>
                <c:pt idx="14">
                  <c:v>789084981.89719367</c:v>
                </c:pt>
                <c:pt idx="15">
                  <c:v>811155736.00852072</c:v>
                </c:pt>
                <c:pt idx="16">
                  <c:v>834060534.95274222</c:v>
                </c:pt>
                <c:pt idx="17">
                  <c:v>857662497.0075134</c:v>
                </c:pt>
                <c:pt idx="18">
                  <c:v>881470363.42370892</c:v>
                </c:pt>
                <c:pt idx="19">
                  <c:v>905582552.55472529</c:v>
                </c:pt>
                <c:pt idx="20">
                  <c:v>930429339.98914802</c:v>
                </c:pt>
                <c:pt idx="21">
                  <c:v>956613268.68686604</c:v>
                </c:pt>
                <c:pt idx="22">
                  <c:v>983931352.11872458</c:v>
                </c:pt>
                <c:pt idx="23">
                  <c:v>1012125526.4098114</c:v>
                </c:pt>
                <c:pt idx="24">
                  <c:v>1041427837.4864663</c:v>
                </c:pt>
                <c:pt idx="25">
                  <c:v>1071966078.2271147</c:v>
                </c:pt>
                <c:pt idx="26">
                  <c:v>1103470217.6170197</c:v>
                </c:pt>
                <c:pt idx="27">
                  <c:v>1136269917.9070621</c:v>
                </c:pt>
                <c:pt idx="28">
                  <c:v>1170310687.7766457</c:v>
                </c:pt>
                <c:pt idx="29">
                  <c:v>1205371286.397682</c:v>
                </c:pt>
              </c:numCache>
            </c:numRef>
          </c:val>
          <c:extLst>
            <c:ext xmlns:c16="http://schemas.microsoft.com/office/drawing/2014/chart" uri="{C3380CC4-5D6E-409C-BE32-E72D297353CC}">
              <c16:uniqueId val="{00000000-1743-48F2-ADB1-C5F76B9DEE88}"/>
            </c:ext>
          </c:extLst>
        </c:ser>
        <c:ser>
          <c:idx val="1"/>
          <c:order val="1"/>
          <c:tx>
            <c:strRef>
              <c:f>'Determ Charts'!$A$250</c:f>
              <c:strCache>
                <c:ptCount val="1"/>
                <c:pt idx="0">
                  <c:v>Member Contributions</c:v>
                </c:pt>
              </c:strCache>
              <c:extLst xmlns:c15="http://schemas.microsoft.com/office/drawing/2012/chart"/>
            </c:strRef>
          </c:tx>
          <c:spPr>
            <a:solidFill>
              <a:schemeClr val="accent2"/>
            </a:solidFill>
            <a:ln>
              <a:noFill/>
            </a:ln>
            <a:effectLst/>
          </c:spPr>
          <c:invertIfNegative val="0"/>
          <c:cat>
            <c:numRef>
              <c:f>'Determ Charts'!$B$277:$AE$277</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Charts'!$B$279:$AE$279</c:f>
              <c:numCache>
                <c:formatCode>#,##0_);\(#,##0\)</c:formatCode>
                <c:ptCount val="30"/>
                <c:pt idx="0">
                  <c:v>331046123.10216457</c:v>
                </c:pt>
                <c:pt idx="1">
                  <c:v>337139707.10404509</c:v>
                </c:pt>
                <c:pt idx="2">
                  <c:v>343862382.10611981</c:v>
                </c:pt>
                <c:pt idx="3">
                  <c:v>350987290.10831863</c:v>
                </c:pt>
                <c:pt idx="4">
                  <c:v>358580984.11066216</c:v>
                </c:pt>
                <c:pt idx="5">
                  <c:v>366646098.11315107</c:v>
                </c:pt>
                <c:pt idx="6">
                  <c:v>375230406.11580032</c:v>
                </c:pt>
                <c:pt idx="7">
                  <c:v>384054325.11852348</c:v>
                </c:pt>
                <c:pt idx="8">
                  <c:v>393410512.12141091</c:v>
                </c:pt>
                <c:pt idx="9">
                  <c:v>403110661.12440449</c:v>
                </c:pt>
                <c:pt idx="10">
                  <c:v>413293523.12754703</c:v>
                </c:pt>
                <c:pt idx="11">
                  <c:v>423861426.13080841</c:v>
                </c:pt>
                <c:pt idx="12">
                  <c:v>434896335.13421392</c:v>
                </c:pt>
                <c:pt idx="13">
                  <c:v>446533246.13780516</c:v>
                </c:pt>
                <c:pt idx="14">
                  <c:v>458774787.14158309</c:v>
                </c:pt>
                <c:pt idx="15">
                  <c:v>471619385.14554709</c:v>
                </c:pt>
                <c:pt idx="16">
                  <c:v>484951342.14966148</c:v>
                </c:pt>
                <c:pt idx="17">
                  <c:v>498689848.15390128</c:v>
                </c:pt>
                <c:pt idx="18">
                  <c:v>512545177.1581772</c:v>
                </c:pt>
                <c:pt idx="19">
                  <c:v>526575228.16250706</c:v>
                </c:pt>
                <c:pt idx="20">
                  <c:v>541033542.16696906</c:v>
                </c:pt>
                <c:pt idx="21">
                  <c:v>556275213.1716727</c:v>
                </c:pt>
                <c:pt idx="22">
                  <c:v>572180445.17658126</c:v>
                </c:pt>
                <c:pt idx="23">
                  <c:v>588596969.18164766</c:v>
                </c:pt>
                <c:pt idx="24">
                  <c:v>605661449.18691397</c:v>
                </c:pt>
                <c:pt idx="25">
                  <c:v>623449085.19240344</c:v>
                </c:pt>
                <c:pt idx="26">
                  <c:v>641800543.19806695</c:v>
                </c:pt>
                <c:pt idx="27">
                  <c:v>660910022.20396435</c:v>
                </c:pt>
                <c:pt idx="28">
                  <c:v>680745250.21008563</c:v>
                </c:pt>
                <c:pt idx="29">
                  <c:v>701175772.97167575</c:v>
                </c:pt>
              </c:numCache>
            </c:numRef>
          </c:val>
          <c:extLst xmlns:c15="http://schemas.microsoft.com/office/drawing/2012/chart">
            <c:ext xmlns:c16="http://schemas.microsoft.com/office/drawing/2014/chart" uri="{C3380CC4-5D6E-409C-BE32-E72D297353CC}">
              <c16:uniqueId val="{00000001-1743-48F2-ADB1-C5F76B9DEE88}"/>
            </c:ext>
          </c:extLst>
        </c:ser>
        <c:ser>
          <c:idx val="2"/>
          <c:order val="3"/>
          <c:tx>
            <c:strRef>
              <c:f>'Determ Charts'!$A$251</c:f>
              <c:strCache>
                <c:ptCount val="1"/>
                <c:pt idx="0">
                  <c:v>Benefit Payments</c:v>
                </c:pt>
              </c:strCache>
            </c:strRef>
          </c:tx>
          <c:spPr>
            <a:solidFill>
              <a:schemeClr val="accent3"/>
            </a:solidFill>
            <a:ln>
              <a:noFill/>
            </a:ln>
            <a:effectLst/>
          </c:spPr>
          <c:invertIfNegative val="0"/>
          <c:cat>
            <c:numRef>
              <c:f>'Determ Charts'!$B$277:$AE$277</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Charts'!$B$280:$AE$280</c:f>
              <c:numCache>
                <c:formatCode>#,##0_);\(#,##0\)</c:formatCode>
                <c:ptCount val="30"/>
                <c:pt idx="0">
                  <c:v>-1392638548.1892698</c:v>
                </c:pt>
                <c:pt idx="1">
                  <c:v>-1457137403.8990934</c:v>
                </c:pt>
                <c:pt idx="2">
                  <c:v>-1522820965.4550529</c:v>
                </c:pt>
                <c:pt idx="3">
                  <c:v>-1590933316.2849612</c:v>
                </c:pt>
                <c:pt idx="4">
                  <c:v>-1651872627.0517831</c:v>
                </c:pt>
                <c:pt idx="5">
                  <c:v>-1709505681.1325171</c:v>
                </c:pt>
                <c:pt idx="6">
                  <c:v>-1765805797.6062078</c:v>
                </c:pt>
                <c:pt idx="7">
                  <c:v>-1821796708.5383029</c:v>
                </c:pt>
                <c:pt idx="8">
                  <c:v>-1875694187.1212144</c:v>
                </c:pt>
                <c:pt idx="9">
                  <c:v>-1928199016.051559</c:v>
                </c:pt>
                <c:pt idx="10">
                  <c:v>-1978194637.863909</c:v>
                </c:pt>
                <c:pt idx="11">
                  <c:v>-2026005584.4245462</c:v>
                </c:pt>
                <c:pt idx="12">
                  <c:v>-2070336315.185792</c:v>
                </c:pt>
                <c:pt idx="13">
                  <c:v>-2109080123.3399754</c:v>
                </c:pt>
                <c:pt idx="14">
                  <c:v>-2141402138.7994738</c:v>
                </c:pt>
                <c:pt idx="15">
                  <c:v>-2167960891.3643045</c:v>
                </c:pt>
                <c:pt idx="16">
                  <c:v>-2190467765.2374649</c:v>
                </c:pt>
                <c:pt idx="17">
                  <c:v>-2209544771.1465535</c:v>
                </c:pt>
                <c:pt idx="18">
                  <c:v>-2234165955.5601397</c:v>
                </c:pt>
                <c:pt idx="19">
                  <c:v>-2263958096.0387254</c:v>
                </c:pt>
                <c:pt idx="20">
                  <c:v>-2296502493.7648721</c:v>
                </c:pt>
                <c:pt idx="21">
                  <c:v>-2325950721.3371596</c:v>
                </c:pt>
                <c:pt idx="22">
                  <c:v>-2355401299.7941008</c:v>
                </c:pt>
                <c:pt idx="23">
                  <c:v>-2386174906.7485819</c:v>
                </c:pt>
                <c:pt idx="24">
                  <c:v>-2417539237.4066935</c:v>
                </c:pt>
                <c:pt idx="25">
                  <c:v>-2448169436.4303403</c:v>
                </c:pt>
                <c:pt idx="26">
                  <c:v>-2482455849.149621</c:v>
                </c:pt>
                <c:pt idx="27">
                  <c:v>-2516631858.5244913</c:v>
                </c:pt>
                <c:pt idx="28">
                  <c:v>-2548536089.449337</c:v>
                </c:pt>
                <c:pt idx="29">
                  <c:v>-2496092630.411839</c:v>
                </c:pt>
              </c:numCache>
            </c:numRef>
          </c:val>
          <c:extLst>
            <c:ext xmlns:c16="http://schemas.microsoft.com/office/drawing/2014/chart" uri="{C3380CC4-5D6E-409C-BE32-E72D297353CC}">
              <c16:uniqueId val="{00000002-1743-48F2-ADB1-C5F76B9DEE88}"/>
            </c:ext>
          </c:extLst>
        </c:ser>
        <c:ser>
          <c:idx val="3"/>
          <c:order val="4"/>
          <c:tx>
            <c:v>Administrative Expenses</c:v>
          </c:tx>
          <c:spPr>
            <a:solidFill>
              <a:schemeClr val="accent6"/>
            </a:solidFill>
            <a:ln>
              <a:noFill/>
            </a:ln>
            <a:effectLst/>
          </c:spPr>
          <c:invertIfNegative val="0"/>
          <c:cat>
            <c:numRef>
              <c:f>'Determ Charts'!$B$277:$AE$277</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Charts'!$B$281:$AE$281</c:f>
              <c:numCache>
                <c:formatCode>General</c:formatCode>
                <c:ptCount val="30"/>
              </c:numCache>
            </c:numRef>
          </c:val>
          <c:extLst xmlns:c15="http://schemas.microsoft.com/office/drawing/2012/chart">
            <c:ext xmlns:c16="http://schemas.microsoft.com/office/drawing/2014/chart" uri="{C3380CC4-5D6E-409C-BE32-E72D297353CC}">
              <c16:uniqueId val="{00000003-1743-48F2-ADB1-C5F76B9DEE88}"/>
            </c:ext>
          </c:extLst>
        </c:ser>
        <c:dLbls>
          <c:showLegendKey val="0"/>
          <c:showVal val="0"/>
          <c:showCatName val="0"/>
          <c:showSerName val="0"/>
          <c:showPercent val="0"/>
          <c:showBubbleSize val="0"/>
        </c:dLbls>
        <c:gapWidth val="150"/>
        <c:overlap val="100"/>
        <c:axId val="323684992"/>
        <c:axId val="323699456"/>
        <c:extLst>
          <c:ext xmlns:c15="http://schemas.microsoft.com/office/drawing/2012/chart" uri="{02D57815-91ED-43cb-92C2-25804820EDAC}">
            <c15:filteredBarSeries>
              <c15:ser>
                <c:idx val="5"/>
                <c:order val="2"/>
                <c:tx>
                  <c:strRef>
                    <c:extLst>
                      <c:ext uri="{02D57815-91ED-43cb-92C2-25804820EDAC}">
                        <c15:formulaRef>
                          <c15:sqref>'Determ Charts'!$A$282</c15:sqref>
                        </c15:formulaRef>
                      </c:ext>
                    </c:extLst>
                    <c:strCache>
                      <c:ptCount val="1"/>
                      <c:pt idx="0">
                        <c:v>Other</c:v>
                      </c:pt>
                    </c:strCache>
                  </c:strRef>
                </c:tx>
                <c:spPr>
                  <a:solidFill>
                    <a:schemeClr val="accent3"/>
                  </a:solidFill>
                  <a:ln>
                    <a:noFill/>
                  </a:ln>
                  <a:effectLst/>
                </c:spPr>
                <c:invertIfNegative val="0"/>
                <c:cat>
                  <c:numRef>
                    <c:extLst>
                      <c:ext uri="{02D57815-91ED-43cb-92C2-25804820EDAC}">
                        <c15:formulaRef>
                          <c15:sqref>'Determ Charts'!$B$277:$AE$277</c15:sqref>
                        </c15:formulaRef>
                      </c:ext>
                    </c:extLst>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extLst>
                      <c:ext uri="{02D57815-91ED-43cb-92C2-25804820EDAC}">
                        <c15:formulaRef>
                          <c15:sqref>'Determ Charts'!$B$282:$AE$282</c15:sqref>
                        </c15:formulaRef>
                      </c:ext>
                    </c:extLst>
                    <c:numCache>
                      <c:formatCode>General</c:formatCode>
                      <c:ptCount val="30"/>
                    </c:numCache>
                  </c:numRef>
                </c:val>
                <c:extLst>
                  <c:ext xmlns:c16="http://schemas.microsoft.com/office/drawing/2014/chart" uri="{C3380CC4-5D6E-409C-BE32-E72D297353CC}">
                    <c16:uniqueId val="{0000001C-1743-48F2-ADB1-C5F76B9DEE88}"/>
                  </c:ext>
                </c:extLst>
              </c15:ser>
            </c15:filteredBarSeries>
          </c:ext>
        </c:extLst>
      </c:barChart>
      <c:lineChart>
        <c:grouping val="standard"/>
        <c:varyColors val="0"/>
        <c:ser>
          <c:idx val="4"/>
          <c:order val="5"/>
          <c:tx>
            <c:strRef>
              <c:f>'Determ Charts'!$A$254</c:f>
              <c:strCache>
                <c:ptCount val="1"/>
                <c:pt idx="0">
                  <c:v>Net Cash Flow %</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1743-48F2-ADB1-C5F76B9DEE88}"/>
                </c:ext>
              </c:extLst>
            </c:dLbl>
            <c:dLbl>
              <c:idx val="2"/>
              <c:delete val="1"/>
              <c:extLst>
                <c:ext xmlns:c15="http://schemas.microsoft.com/office/drawing/2012/chart" uri="{CE6537A1-D6FC-4f65-9D91-7224C49458BB}"/>
                <c:ext xmlns:c16="http://schemas.microsoft.com/office/drawing/2014/chart" uri="{C3380CC4-5D6E-409C-BE32-E72D297353CC}">
                  <c16:uniqueId val="{00000005-1743-48F2-ADB1-C5F76B9DEE88}"/>
                </c:ext>
              </c:extLst>
            </c:dLbl>
            <c:dLbl>
              <c:idx val="3"/>
              <c:delete val="1"/>
              <c:extLst>
                <c:ext xmlns:c15="http://schemas.microsoft.com/office/drawing/2012/chart" uri="{CE6537A1-D6FC-4f65-9D91-7224C49458BB}"/>
                <c:ext xmlns:c16="http://schemas.microsoft.com/office/drawing/2014/chart" uri="{C3380CC4-5D6E-409C-BE32-E72D297353CC}">
                  <c16:uniqueId val="{00000006-1743-48F2-ADB1-C5F76B9DEE88}"/>
                </c:ext>
              </c:extLst>
            </c:dLbl>
            <c:dLbl>
              <c:idx val="4"/>
              <c:delete val="1"/>
              <c:extLst>
                <c:ext xmlns:c15="http://schemas.microsoft.com/office/drawing/2012/chart" uri="{CE6537A1-D6FC-4f65-9D91-7224C49458BB}"/>
                <c:ext xmlns:c16="http://schemas.microsoft.com/office/drawing/2014/chart" uri="{C3380CC4-5D6E-409C-BE32-E72D297353CC}">
                  <c16:uniqueId val="{00000007-1743-48F2-ADB1-C5F76B9DEE88}"/>
                </c:ext>
              </c:extLst>
            </c:dLbl>
            <c:dLbl>
              <c:idx val="6"/>
              <c:delete val="1"/>
              <c:extLst>
                <c:ext xmlns:c15="http://schemas.microsoft.com/office/drawing/2012/chart" uri="{CE6537A1-D6FC-4f65-9D91-7224C49458BB}"/>
                <c:ext xmlns:c16="http://schemas.microsoft.com/office/drawing/2014/chart" uri="{C3380CC4-5D6E-409C-BE32-E72D297353CC}">
                  <c16:uniqueId val="{00000008-1743-48F2-ADB1-C5F76B9DEE88}"/>
                </c:ext>
              </c:extLst>
            </c:dLbl>
            <c:dLbl>
              <c:idx val="7"/>
              <c:delete val="1"/>
              <c:extLst>
                <c:ext xmlns:c15="http://schemas.microsoft.com/office/drawing/2012/chart" uri="{CE6537A1-D6FC-4f65-9D91-7224C49458BB}"/>
                <c:ext xmlns:c16="http://schemas.microsoft.com/office/drawing/2014/chart" uri="{C3380CC4-5D6E-409C-BE32-E72D297353CC}">
                  <c16:uniqueId val="{00000009-1743-48F2-ADB1-C5F76B9DEE88}"/>
                </c:ext>
              </c:extLst>
            </c:dLbl>
            <c:dLbl>
              <c:idx val="8"/>
              <c:delete val="1"/>
              <c:extLst>
                <c:ext xmlns:c15="http://schemas.microsoft.com/office/drawing/2012/chart" uri="{CE6537A1-D6FC-4f65-9D91-7224C49458BB}"/>
                <c:ext xmlns:c16="http://schemas.microsoft.com/office/drawing/2014/chart" uri="{C3380CC4-5D6E-409C-BE32-E72D297353CC}">
                  <c16:uniqueId val="{0000000A-1743-48F2-ADB1-C5F76B9DEE88}"/>
                </c:ext>
              </c:extLst>
            </c:dLbl>
            <c:dLbl>
              <c:idx val="9"/>
              <c:delete val="1"/>
              <c:extLst>
                <c:ext xmlns:c15="http://schemas.microsoft.com/office/drawing/2012/chart" uri="{CE6537A1-D6FC-4f65-9D91-7224C49458BB}"/>
                <c:ext xmlns:c16="http://schemas.microsoft.com/office/drawing/2014/chart" uri="{C3380CC4-5D6E-409C-BE32-E72D297353CC}">
                  <c16:uniqueId val="{0000000B-1743-48F2-ADB1-C5F76B9DEE88}"/>
                </c:ext>
              </c:extLst>
            </c:dLbl>
            <c:dLbl>
              <c:idx val="11"/>
              <c:delete val="1"/>
              <c:extLst>
                <c:ext xmlns:c15="http://schemas.microsoft.com/office/drawing/2012/chart" uri="{CE6537A1-D6FC-4f65-9D91-7224C49458BB}"/>
                <c:ext xmlns:c16="http://schemas.microsoft.com/office/drawing/2014/chart" uri="{C3380CC4-5D6E-409C-BE32-E72D297353CC}">
                  <c16:uniqueId val="{0000000C-1743-48F2-ADB1-C5F76B9DEE88}"/>
                </c:ext>
              </c:extLst>
            </c:dLbl>
            <c:dLbl>
              <c:idx val="12"/>
              <c:delete val="1"/>
              <c:extLst>
                <c:ext xmlns:c15="http://schemas.microsoft.com/office/drawing/2012/chart" uri="{CE6537A1-D6FC-4f65-9D91-7224C49458BB}"/>
                <c:ext xmlns:c16="http://schemas.microsoft.com/office/drawing/2014/chart" uri="{C3380CC4-5D6E-409C-BE32-E72D297353CC}">
                  <c16:uniqueId val="{0000000D-1743-48F2-ADB1-C5F76B9DEE88}"/>
                </c:ext>
              </c:extLst>
            </c:dLbl>
            <c:dLbl>
              <c:idx val="13"/>
              <c:delete val="1"/>
              <c:extLst>
                <c:ext xmlns:c15="http://schemas.microsoft.com/office/drawing/2012/chart" uri="{CE6537A1-D6FC-4f65-9D91-7224C49458BB}"/>
                <c:ext xmlns:c16="http://schemas.microsoft.com/office/drawing/2014/chart" uri="{C3380CC4-5D6E-409C-BE32-E72D297353CC}">
                  <c16:uniqueId val="{0000000E-1743-48F2-ADB1-C5F76B9DEE88}"/>
                </c:ext>
              </c:extLst>
            </c:dLbl>
            <c:dLbl>
              <c:idx val="14"/>
              <c:delete val="1"/>
              <c:extLst>
                <c:ext xmlns:c15="http://schemas.microsoft.com/office/drawing/2012/chart" uri="{CE6537A1-D6FC-4f65-9D91-7224C49458BB}"/>
                <c:ext xmlns:c16="http://schemas.microsoft.com/office/drawing/2014/chart" uri="{C3380CC4-5D6E-409C-BE32-E72D297353CC}">
                  <c16:uniqueId val="{0000000F-1743-48F2-ADB1-C5F76B9DEE88}"/>
                </c:ext>
              </c:extLst>
            </c:dLbl>
            <c:dLbl>
              <c:idx val="16"/>
              <c:delete val="1"/>
              <c:extLst>
                <c:ext xmlns:c15="http://schemas.microsoft.com/office/drawing/2012/chart" uri="{CE6537A1-D6FC-4f65-9D91-7224C49458BB}"/>
                <c:ext xmlns:c16="http://schemas.microsoft.com/office/drawing/2014/chart" uri="{C3380CC4-5D6E-409C-BE32-E72D297353CC}">
                  <c16:uniqueId val="{00000010-1743-48F2-ADB1-C5F76B9DEE88}"/>
                </c:ext>
              </c:extLst>
            </c:dLbl>
            <c:dLbl>
              <c:idx val="17"/>
              <c:delete val="1"/>
              <c:extLst>
                <c:ext xmlns:c15="http://schemas.microsoft.com/office/drawing/2012/chart" uri="{CE6537A1-D6FC-4f65-9D91-7224C49458BB}"/>
                <c:ext xmlns:c16="http://schemas.microsoft.com/office/drawing/2014/chart" uri="{C3380CC4-5D6E-409C-BE32-E72D297353CC}">
                  <c16:uniqueId val="{00000011-1743-48F2-ADB1-C5F76B9DEE88}"/>
                </c:ext>
              </c:extLst>
            </c:dLbl>
            <c:dLbl>
              <c:idx val="18"/>
              <c:delete val="1"/>
              <c:extLst>
                <c:ext xmlns:c15="http://schemas.microsoft.com/office/drawing/2012/chart" uri="{CE6537A1-D6FC-4f65-9D91-7224C49458BB}"/>
                <c:ext xmlns:c16="http://schemas.microsoft.com/office/drawing/2014/chart" uri="{C3380CC4-5D6E-409C-BE32-E72D297353CC}">
                  <c16:uniqueId val="{00000012-1743-48F2-ADB1-C5F76B9DEE88}"/>
                </c:ext>
              </c:extLst>
            </c:dLbl>
            <c:dLbl>
              <c:idx val="19"/>
              <c:delete val="1"/>
              <c:extLst>
                <c:ext xmlns:c15="http://schemas.microsoft.com/office/drawing/2012/chart" uri="{CE6537A1-D6FC-4f65-9D91-7224C49458BB}"/>
                <c:ext xmlns:c16="http://schemas.microsoft.com/office/drawing/2014/chart" uri="{C3380CC4-5D6E-409C-BE32-E72D297353CC}">
                  <c16:uniqueId val="{00000013-1743-48F2-ADB1-C5F76B9DEE88}"/>
                </c:ext>
              </c:extLst>
            </c:dLbl>
            <c:dLbl>
              <c:idx val="21"/>
              <c:delete val="1"/>
              <c:extLst>
                <c:ext xmlns:c15="http://schemas.microsoft.com/office/drawing/2012/chart" uri="{CE6537A1-D6FC-4f65-9D91-7224C49458BB}"/>
                <c:ext xmlns:c16="http://schemas.microsoft.com/office/drawing/2014/chart" uri="{C3380CC4-5D6E-409C-BE32-E72D297353CC}">
                  <c16:uniqueId val="{00000014-1743-48F2-ADB1-C5F76B9DEE88}"/>
                </c:ext>
              </c:extLst>
            </c:dLbl>
            <c:dLbl>
              <c:idx val="22"/>
              <c:delete val="1"/>
              <c:extLst>
                <c:ext xmlns:c15="http://schemas.microsoft.com/office/drawing/2012/chart" uri="{CE6537A1-D6FC-4f65-9D91-7224C49458BB}"/>
                <c:ext xmlns:c16="http://schemas.microsoft.com/office/drawing/2014/chart" uri="{C3380CC4-5D6E-409C-BE32-E72D297353CC}">
                  <c16:uniqueId val="{00000015-1743-48F2-ADB1-C5F76B9DEE88}"/>
                </c:ext>
              </c:extLst>
            </c:dLbl>
            <c:dLbl>
              <c:idx val="23"/>
              <c:delete val="1"/>
              <c:extLst>
                <c:ext xmlns:c15="http://schemas.microsoft.com/office/drawing/2012/chart" uri="{CE6537A1-D6FC-4f65-9D91-7224C49458BB}"/>
                <c:ext xmlns:c16="http://schemas.microsoft.com/office/drawing/2014/chart" uri="{C3380CC4-5D6E-409C-BE32-E72D297353CC}">
                  <c16:uniqueId val="{00000016-1743-48F2-ADB1-C5F76B9DEE88}"/>
                </c:ext>
              </c:extLst>
            </c:dLbl>
            <c:dLbl>
              <c:idx val="24"/>
              <c:delete val="1"/>
              <c:extLst>
                <c:ext xmlns:c15="http://schemas.microsoft.com/office/drawing/2012/chart" uri="{CE6537A1-D6FC-4f65-9D91-7224C49458BB}"/>
                <c:ext xmlns:c16="http://schemas.microsoft.com/office/drawing/2014/chart" uri="{C3380CC4-5D6E-409C-BE32-E72D297353CC}">
                  <c16:uniqueId val="{00000017-1743-48F2-ADB1-C5F76B9DEE88}"/>
                </c:ext>
              </c:extLst>
            </c:dLbl>
            <c:dLbl>
              <c:idx val="26"/>
              <c:delete val="1"/>
              <c:extLst>
                <c:ext xmlns:c15="http://schemas.microsoft.com/office/drawing/2012/chart" uri="{CE6537A1-D6FC-4f65-9D91-7224C49458BB}"/>
                <c:ext xmlns:c16="http://schemas.microsoft.com/office/drawing/2014/chart" uri="{C3380CC4-5D6E-409C-BE32-E72D297353CC}">
                  <c16:uniqueId val="{00000018-1743-48F2-ADB1-C5F76B9DEE88}"/>
                </c:ext>
              </c:extLst>
            </c:dLbl>
            <c:dLbl>
              <c:idx val="27"/>
              <c:delete val="1"/>
              <c:extLst>
                <c:ext xmlns:c15="http://schemas.microsoft.com/office/drawing/2012/chart" uri="{CE6537A1-D6FC-4f65-9D91-7224C49458BB}"/>
                <c:ext xmlns:c16="http://schemas.microsoft.com/office/drawing/2014/chart" uri="{C3380CC4-5D6E-409C-BE32-E72D297353CC}">
                  <c16:uniqueId val="{00000019-1743-48F2-ADB1-C5F76B9DEE88}"/>
                </c:ext>
              </c:extLst>
            </c:dLbl>
            <c:dLbl>
              <c:idx val="28"/>
              <c:delete val="1"/>
              <c:extLst>
                <c:ext xmlns:c15="http://schemas.microsoft.com/office/drawing/2012/chart" uri="{CE6537A1-D6FC-4f65-9D91-7224C49458BB}"/>
                <c:ext xmlns:c16="http://schemas.microsoft.com/office/drawing/2014/chart" uri="{C3380CC4-5D6E-409C-BE32-E72D297353CC}">
                  <c16:uniqueId val="{0000001A-1743-48F2-ADB1-C5F76B9DEE88}"/>
                </c:ext>
              </c:extLst>
            </c:dLbl>
            <c:spPr>
              <a:solidFill>
                <a:schemeClr val="bg2"/>
              </a:solidFill>
              <a:ln>
                <a:solidFill>
                  <a:schemeClr val="accent1"/>
                </a:solid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'Determ Charts'!$B$277:$AE$277</c:f>
              <c:numCache>
                <c:formatCode>0</c:formatCode>
                <c:ptCount val="30"/>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numCache>
            </c:numRef>
          </c:cat>
          <c:val>
            <c:numRef>
              <c:f>'Determ Charts'!$B$283:$AE$283</c:f>
              <c:numCache>
                <c:formatCode>0.0%</c:formatCode>
                <c:ptCount val="30"/>
                <c:pt idx="0">
                  <c:v>-3.4321949187978408E-2</c:v>
                </c:pt>
                <c:pt idx="1">
                  <c:v>-3.5726955934775421E-2</c:v>
                </c:pt>
                <c:pt idx="2">
                  <c:v>-3.7370160661523738E-2</c:v>
                </c:pt>
                <c:pt idx="3">
                  <c:v>-3.8977967319271549E-2</c:v>
                </c:pt>
                <c:pt idx="4">
                  <c:v>-3.9968590269288021E-2</c:v>
                </c:pt>
                <c:pt idx="5">
                  <c:v>-4.0610050525227571E-2</c:v>
                </c:pt>
                <c:pt idx="6">
                  <c:v>-4.1028503350790925E-2</c:v>
                </c:pt>
                <c:pt idx="7">
                  <c:v>-4.1333593991704595E-2</c:v>
                </c:pt>
                <c:pt idx="8">
                  <c:v>-4.1396155072102453E-2</c:v>
                </c:pt>
                <c:pt idx="9">
                  <c:v>-4.1290770921662806E-2</c:v>
                </c:pt>
                <c:pt idx="10">
                  <c:v>-4.0953178636147565E-2</c:v>
                </c:pt>
                <c:pt idx="11">
                  <c:v>-4.0424152366076709E-2</c:v>
                </c:pt>
                <c:pt idx="12">
                  <c:v>-3.9645712954528282E-2</c:v>
                </c:pt>
                <c:pt idx="13">
                  <c:v>-3.8525669577846824E-2</c:v>
                </c:pt>
                <c:pt idx="14">
                  <c:v>-3.7053884111892053E-2</c:v>
                </c:pt>
                <c:pt idx="15">
                  <c:v>-3.528777504802684E-2</c:v>
                </c:pt>
                <c:pt idx="16">
                  <c:v>-3.3337110673887928E-2</c:v>
                </c:pt>
                <c:pt idx="17">
                  <c:v>-3.1259252023055566E-2</c:v>
                </c:pt>
                <c:pt idx="18">
                  <c:v>-2.9425246169026122E-2</c:v>
                </c:pt>
                <c:pt idx="19">
                  <c:v>-2.7802975907856801E-2</c:v>
                </c:pt>
                <c:pt idx="20">
                  <c:v>-2.6278346758827596E-2</c:v>
                </c:pt>
                <c:pt idx="21">
                  <c:v>-2.4639701180537276E-2</c:v>
                </c:pt>
                <c:pt idx="22">
                  <c:v>-2.3010188485056877E-2</c:v>
                </c:pt>
                <c:pt idx="23">
                  <c:v>-2.144729533851214E-2</c:v>
                </c:pt>
                <c:pt idx="24">
                  <c:v>-1.9924527338039198E-2</c:v>
                </c:pt>
                <c:pt idx="25">
                  <c:v>-1.8409925333961626E-2</c:v>
                </c:pt>
                <c:pt idx="26">
                  <c:v>-1.7026472385875735E-2</c:v>
                </c:pt>
                <c:pt idx="27">
                  <c:v>-1.567206810490224E-2</c:v>
                </c:pt>
                <c:pt idx="28">
                  <c:v>-1.4310811279436286E-2</c:v>
                </c:pt>
                <c:pt idx="29">
                  <c:v>-1.1369639645484845E-2</c:v>
                </c:pt>
              </c:numCache>
            </c:numRef>
          </c:val>
          <c:smooth val="0"/>
          <c:extLst>
            <c:ext xmlns:c16="http://schemas.microsoft.com/office/drawing/2014/chart" uri="{C3380CC4-5D6E-409C-BE32-E72D297353CC}">
              <c16:uniqueId val="{0000001B-1743-48F2-ADB1-C5F76B9DEE88}"/>
            </c:ext>
          </c:extLst>
        </c:ser>
        <c:dLbls>
          <c:showLegendKey val="0"/>
          <c:showVal val="0"/>
          <c:showCatName val="0"/>
          <c:showSerName val="0"/>
          <c:showPercent val="0"/>
          <c:showBubbleSize val="0"/>
        </c:dLbls>
        <c:marker val="1"/>
        <c:smooth val="0"/>
        <c:axId val="323715456"/>
        <c:axId val="323701376"/>
      </c:lineChart>
      <c:catAx>
        <c:axId val="323684992"/>
        <c:scaling>
          <c:orientation val="minMax"/>
        </c:scaling>
        <c:delete val="0"/>
        <c:axPos val="b"/>
        <c:numFmt formatCode="0"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699456"/>
        <c:crosses val="autoZero"/>
        <c:auto val="1"/>
        <c:lblAlgn val="ctr"/>
        <c:lblOffset val="100"/>
        <c:noMultiLvlLbl val="0"/>
      </c:catAx>
      <c:valAx>
        <c:axId val="323699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684992"/>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23701376"/>
        <c:scaling>
          <c:orientation val="minMax"/>
          <c:max val="4.0000000000000008E-2"/>
          <c:min val="-6.0000000000000012E-2"/>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715456"/>
        <c:crosses val="max"/>
        <c:crossBetween val="between"/>
        <c:majorUnit val="2.0000000000000004E-2"/>
      </c:valAx>
      <c:catAx>
        <c:axId val="323715456"/>
        <c:scaling>
          <c:orientation val="minMax"/>
        </c:scaling>
        <c:delete val="1"/>
        <c:axPos val="b"/>
        <c:numFmt formatCode="0" sourceLinked="1"/>
        <c:majorTickMark val="out"/>
        <c:minorTickMark val="none"/>
        <c:tickLblPos val="nextTo"/>
        <c:crossAx val="323701376"/>
        <c:crosses val="autoZero"/>
        <c:auto val="1"/>
        <c:lblAlgn val="ctr"/>
        <c:lblOffset val="100"/>
        <c:noMultiLvlLbl val="0"/>
      </c:catAx>
      <c:spPr>
        <a:noFill/>
        <a:ln>
          <a:noFill/>
        </a:ln>
        <a:effectLst/>
      </c:spPr>
    </c:plotArea>
    <c:legend>
      <c:legendPos val="b"/>
      <c:legendEntry>
        <c:idx val="3"/>
        <c:delete val="1"/>
      </c:legendEntry>
      <c:layout>
        <c:manualLayout>
          <c:xMode val="edge"/>
          <c:yMode val="edge"/>
          <c:x val="6.8122020325821112E-2"/>
          <c:y val="0.85140194208721409"/>
          <c:w val="0.84522301421160384"/>
          <c:h val="0.148598057912785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66505673125315E-2"/>
          <c:y val="2.6862021696899101E-2"/>
          <c:w val="0.86917586905246769"/>
          <c:h val="0.92662822404348999"/>
        </c:manualLayout>
      </c:layout>
      <c:barChart>
        <c:barDir val="col"/>
        <c:grouping val="percentStacked"/>
        <c:varyColors val="0"/>
        <c:ser>
          <c:idx val="0"/>
          <c:order val="0"/>
          <c:tx>
            <c:strRef>
              <c:f>'RB Chart Inputs - Top Level'!$B$3</c:f>
              <c:strCache>
                <c:ptCount val="1"/>
                <c:pt idx="0">
                  <c:v>Cash</c:v>
                </c:pt>
              </c:strCache>
            </c:strRef>
          </c:tx>
          <c:spPr>
            <a:solidFill>
              <a:srgbClr val="43505E"/>
            </a:solidFill>
            <a:ln>
              <a:noFill/>
            </a:ln>
            <a:effectLst/>
          </c:spPr>
          <c:invertIfNegative val="0"/>
          <c:dPt>
            <c:idx val="0"/>
            <c:invertIfNegative val="0"/>
            <c:bubble3D val="0"/>
            <c:spPr>
              <a:solidFill>
                <a:srgbClr val="43505E"/>
              </a:solidFill>
              <a:ln>
                <a:solidFill>
                  <a:srgbClr val="43505E"/>
                </a:solidFill>
              </a:ln>
              <a:effectLst/>
            </c:spPr>
            <c:extLst>
              <c:ext xmlns:c16="http://schemas.microsoft.com/office/drawing/2014/chart" uri="{C3380CC4-5D6E-409C-BE32-E72D297353CC}">
                <c16:uniqueId val="{00000001-7C46-43E4-9C3F-6336691D5341}"/>
              </c:ext>
            </c:extLst>
          </c:dPt>
          <c:dPt>
            <c:idx val="1"/>
            <c:invertIfNegative val="0"/>
            <c:bubble3D val="0"/>
            <c:spPr>
              <a:solidFill>
                <a:srgbClr val="43505E"/>
              </a:solidFill>
              <a:ln>
                <a:solidFill>
                  <a:srgbClr val="43505E"/>
                </a:solidFill>
              </a:ln>
              <a:effectLst/>
            </c:spPr>
            <c:extLst>
              <c:ext xmlns:c16="http://schemas.microsoft.com/office/drawing/2014/chart" uri="{C3380CC4-5D6E-409C-BE32-E72D297353CC}">
                <c16:uniqueId val="{00000003-7C46-43E4-9C3F-6336691D5341}"/>
              </c:ext>
            </c:extLst>
          </c:dPt>
          <c:dPt>
            <c:idx val="2"/>
            <c:invertIfNegative val="0"/>
            <c:bubble3D val="0"/>
            <c:spPr>
              <a:solidFill>
                <a:srgbClr val="43505E"/>
              </a:solidFill>
              <a:ln>
                <a:solidFill>
                  <a:srgbClr val="43505E"/>
                </a:solidFill>
              </a:ln>
              <a:effectLst/>
            </c:spPr>
            <c:extLst>
              <c:ext xmlns:c16="http://schemas.microsoft.com/office/drawing/2014/chart" uri="{C3380CC4-5D6E-409C-BE32-E72D297353CC}">
                <c16:uniqueId val="{00000005-7C46-43E4-9C3F-6336691D5341}"/>
              </c:ext>
            </c:extLst>
          </c:dPt>
          <c:dPt>
            <c:idx val="3"/>
            <c:invertIfNegative val="0"/>
            <c:bubble3D val="0"/>
            <c:spPr>
              <a:solidFill>
                <a:srgbClr val="43505E"/>
              </a:solidFill>
              <a:ln>
                <a:solidFill>
                  <a:srgbClr val="43505E"/>
                </a:solidFill>
              </a:ln>
              <a:effectLst/>
            </c:spPr>
            <c:extLst>
              <c:ext xmlns:c16="http://schemas.microsoft.com/office/drawing/2014/chart" uri="{C3380CC4-5D6E-409C-BE32-E72D297353CC}">
                <c16:uniqueId val="{00000007-7C46-43E4-9C3F-6336691D5341}"/>
              </c:ext>
            </c:extLst>
          </c:dPt>
          <c:dPt>
            <c:idx val="4"/>
            <c:invertIfNegative val="0"/>
            <c:bubble3D val="0"/>
            <c:spPr>
              <a:solidFill>
                <a:srgbClr val="43505E"/>
              </a:solidFill>
              <a:ln>
                <a:solidFill>
                  <a:srgbClr val="43505E"/>
                </a:solidFill>
              </a:ln>
              <a:effectLst/>
            </c:spPr>
            <c:extLst>
              <c:ext xmlns:c16="http://schemas.microsoft.com/office/drawing/2014/chart" uri="{C3380CC4-5D6E-409C-BE32-E72D297353CC}">
                <c16:uniqueId val="{00000009-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Level'!$F$3:$O$3</c:f>
              <c:numCache>
                <c:formatCode>0.00%</c:formatCode>
                <c:ptCount val="5"/>
                <c:pt idx="0">
                  <c:v>0.01</c:v>
                </c:pt>
                <c:pt idx="1">
                  <c:v>0.01</c:v>
                </c:pt>
                <c:pt idx="2">
                  <c:v>0.01</c:v>
                </c:pt>
                <c:pt idx="3">
                  <c:v>0.01</c:v>
                </c:pt>
                <c:pt idx="4">
                  <c:v>0.01</c:v>
                </c:pt>
              </c:numCache>
            </c:numRef>
          </c:val>
          <c:extLst>
            <c:ext xmlns:c16="http://schemas.microsoft.com/office/drawing/2014/chart" uri="{C3380CC4-5D6E-409C-BE32-E72D297353CC}">
              <c16:uniqueId val="{0000000A-7C46-43E4-9C3F-6336691D5341}"/>
            </c:ext>
          </c:extLst>
        </c:ser>
        <c:ser>
          <c:idx val="1"/>
          <c:order val="1"/>
          <c:tx>
            <c:strRef>
              <c:f>'RB Chart Inputs - Top Level'!$B$4</c:f>
              <c:strCache>
                <c:ptCount val="1"/>
                <c:pt idx="0">
                  <c:v>US Leverage Cost</c:v>
                </c:pt>
              </c:strCache>
            </c:strRef>
          </c:tx>
          <c:spPr>
            <a:solidFill>
              <a:srgbClr val="485563"/>
            </a:solidFill>
            <a:ln>
              <a:noFill/>
            </a:ln>
            <a:effectLst/>
          </c:spPr>
          <c:invertIfNegative val="0"/>
          <c:dPt>
            <c:idx val="0"/>
            <c:invertIfNegative val="0"/>
            <c:bubble3D val="0"/>
            <c:spPr>
              <a:solidFill>
                <a:srgbClr val="485563"/>
              </a:solidFill>
              <a:ln>
                <a:solidFill>
                  <a:srgbClr val="485563"/>
                </a:solidFill>
              </a:ln>
              <a:effectLst/>
            </c:spPr>
            <c:extLst>
              <c:ext xmlns:c16="http://schemas.microsoft.com/office/drawing/2014/chart" uri="{C3380CC4-5D6E-409C-BE32-E72D297353CC}">
                <c16:uniqueId val="{0000000C-7C46-43E4-9C3F-6336691D5341}"/>
              </c:ext>
            </c:extLst>
          </c:dPt>
          <c:dPt>
            <c:idx val="1"/>
            <c:invertIfNegative val="0"/>
            <c:bubble3D val="0"/>
            <c:spPr>
              <a:solidFill>
                <a:srgbClr val="485563"/>
              </a:solidFill>
              <a:ln>
                <a:solidFill>
                  <a:srgbClr val="485563"/>
                </a:solidFill>
              </a:ln>
              <a:effectLst/>
            </c:spPr>
            <c:extLst>
              <c:ext xmlns:c16="http://schemas.microsoft.com/office/drawing/2014/chart" uri="{C3380CC4-5D6E-409C-BE32-E72D297353CC}">
                <c16:uniqueId val="{0000000E-7C46-43E4-9C3F-6336691D5341}"/>
              </c:ext>
            </c:extLst>
          </c:dPt>
          <c:dPt>
            <c:idx val="2"/>
            <c:invertIfNegative val="0"/>
            <c:bubble3D val="0"/>
            <c:spPr>
              <a:solidFill>
                <a:srgbClr val="485563"/>
              </a:solidFill>
              <a:ln>
                <a:solidFill>
                  <a:srgbClr val="485563"/>
                </a:solidFill>
              </a:ln>
              <a:effectLst/>
            </c:spPr>
            <c:extLst>
              <c:ext xmlns:c16="http://schemas.microsoft.com/office/drawing/2014/chart" uri="{C3380CC4-5D6E-409C-BE32-E72D297353CC}">
                <c16:uniqueId val="{00000010-7C46-43E4-9C3F-6336691D5341}"/>
              </c:ext>
            </c:extLst>
          </c:dPt>
          <c:dPt>
            <c:idx val="3"/>
            <c:invertIfNegative val="0"/>
            <c:bubble3D val="0"/>
            <c:spPr>
              <a:solidFill>
                <a:srgbClr val="485563"/>
              </a:solidFill>
              <a:ln>
                <a:solidFill>
                  <a:srgbClr val="485563"/>
                </a:solidFill>
              </a:ln>
              <a:effectLst/>
            </c:spPr>
            <c:extLst>
              <c:ext xmlns:c16="http://schemas.microsoft.com/office/drawing/2014/chart" uri="{C3380CC4-5D6E-409C-BE32-E72D297353CC}">
                <c16:uniqueId val="{00000012-7C46-43E4-9C3F-6336691D5341}"/>
              </c:ext>
            </c:extLst>
          </c:dPt>
          <c:dPt>
            <c:idx val="4"/>
            <c:invertIfNegative val="0"/>
            <c:bubble3D val="0"/>
            <c:spPr>
              <a:solidFill>
                <a:srgbClr val="485563"/>
              </a:solidFill>
              <a:ln>
                <a:solidFill>
                  <a:srgbClr val="485563"/>
                </a:solidFill>
              </a:ln>
              <a:effectLst/>
            </c:spPr>
            <c:extLst>
              <c:ext xmlns:c16="http://schemas.microsoft.com/office/drawing/2014/chart" uri="{C3380CC4-5D6E-409C-BE32-E72D297353CC}">
                <c16:uniqueId val="{00000014-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Level'!$F$4:$O$4</c:f>
              <c:numCache>
                <c:formatCode>0.00%</c:formatCode>
                <c:ptCount val="5"/>
                <c:pt idx="0">
                  <c:v>0</c:v>
                </c:pt>
                <c:pt idx="1">
                  <c:v>0</c:v>
                </c:pt>
                <c:pt idx="2">
                  <c:v>0</c:v>
                </c:pt>
                <c:pt idx="3">
                  <c:v>0</c:v>
                </c:pt>
              </c:numCache>
            </c:numRef>
          </c:val>
          <c:extLst>
            <c:ext xmlns:c16="http://schemas.microsoft.com/office/drawing/2014/chart" uri="{C3380CC4-5D6E-409C-BE32-E72D297353CC}">
              <c16:uniqueId val="{00000015-7C46-43E4-9C3F-6336691D5341}"/>
            </c:ext>
          </c:extLst>
        </c:ser>
        <c:ser>
          <c:idx val="2"/>
          <c:order val="2"/>
          <c:tx>
            <c:strRef>
              <c:f>'RB Chart Inputs - Top Level'!$B$5</c:f>
              <c:strCache>
                <c:ptCount val="1"/>
                <c:pt idx="0">
                  <c:v>Non-US Cash</c:v>
                </c:pt>
              </c:strCache>
            </c:strRef>
          </c:tx>
          <c:spPr>
            <a:solidFill>
              <a:schemeClr val="accent3"/>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Level'!$F$5:$O$5</c:f>
            </c:numRef>
          </c:val>
          <c:extLst>
            <c:ext xmlns:c16="http://schemas.microsoft.com/office/drawing/2014/chart" uri="{C3380CC4-5D6E-409C-BE32-E72D297353CC}">
              <c16:uniqueId val="{00000016-7C46-43E4-9C3F-6336691D5341}"/>
            </c:ext>
          </c:extLst>
        </c:ser>
        <c:ser>
          <c:idx val="3"/>
          <c:order val="3"/>
          <c:tx>
            <c:strRef>
              <c:f>'RB Chart Inputs - Top Level'!$B$6</c:f>
              <c:strCache>
                <c:ptCount val="1"/>
                <c:pt idx="0">
                  <c:v>Non-US Leverage Cost</c:v>
                </c:pt>
              </c:strCache>
            </c:strRef>
          </c:tx>
          <c:spPr>
            <a:solidFill>
              <a:schemeClr val="accent4"/>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Level'!$F$6:$O$6</c:f>
            </c:numRef>
          </c:val>
          <c:extLst>
            <c:ext xmlns:c16="http://schemas.microsoft.com/office/drawing/2014/chart" uri="{C3380CC4-5D6E-409C-BE32-E72D297353CC}">
              <c16:uniqueId val="{00000017-7C46-43E4-9C3F-6336691D5341}"/>
            </c:ext>
          </c:extLst>
        </c:ser>
        <c:ser>
          <c:idx val="4"/>
          <c:order val="4"/>
          <c:tx>
            <c:strRef>
              <c:f>'RB Chart Inputs - Top Level'!$B$7</c:f>
              <c:strCache>
                <c:ptCount val="1"/>
                <c:pt idx="0">
                  <c:v>US Large-Cap Equity</c:v>
                </c:pt>
              </c:strCache>
            </c:strRef>
          </c:tx>
          <c:spPr>
            <a:solidFill>
              <a:srgbClr val="16709E"/>
            </a:solidFill>
            <a:ln>
              <a:noFill/>
            </a:ln>
            <a:effectLst/>
          </c:spPr>
          <c:invertIfNegative val="0"/>
          <c:dPt>
            <c:idx val="0"/>
            <c:invertIfNegative val="0"/>
            <c:bubble3D val="0"/>
            <c:spPr>
              <a:solidFill>
                <a:srgbClr val="16709E"/>
              </a:solidFill>
              <a:ln>
                <a:solidFill>
                  <a:srgbClr val="16709E"/>
                </a:solidFill>
              </a:ln>
              <a:effectLst/>
            </c:spPr>
            <c:extLst>
              <c:ext xmlns:c16="http://schemas.microsoft.com/office/drawing/2014/chart" uri="{C3380CC4-5D6E-409C-BE32-E72D297353CC}">
                <c16:uniqueId val="{00000019-7C46-43E4-9C3F-6336691D5341}"/>
              </c:ext>
            </c:extLst>
          </c:dPt>
          <c:dPt>
            <c:idx val="1"/>
            <c:invertIfNegative val="0"/>
            <c:bubble3D val="0"/>
            <c:spPr>
              <a:solidFill>
                <a:srgbClr val="16709E"/>
              </a:solidFill>
              <a:ln>
                <a:solidFill>
                  <a:srgbClr val="16709E"/>
                </a:solidFill>
              </a:ln>
              <a:effectLst/>
            </c:spPr>
            <c:extLst>
              <c:ext xmlns:c16="http://schemas.microsoft.com/office/drawing/2014/chart" uri="{C3380CC4-5D6E-409C-BE32-E72D297353CC}">
                <c16:uniqueId val="{0000001B-7C46-43E4-9C3F-6336691D5341}"/>
              </c:ext>
            </c:extLst>
          </c:dPt>
          <c:dPt>
            <c:idx val="2"/>
            <c:invertIfNegative val="0"/>
            <c:bubble3D val="0"/>
            <c:spPr>
              <a:solidFill>
                <a:srgbClr val="16709E"/>
              </a:solidFill>
              <a:ln>
                <a:solidFill>
                  <a:srgbClr val="16709E"/>
                </a:solidFill>
              </a:ln>
              <a:effectLst/>
            </c:spPr>
            <c:extLst>
              <c:ext xmlns:c16="http://schemas.microsoft.com/office/drawing/2014/chart" uri="{C3380CC4-5D6E-409C-BE32-E72D297353CC}">
                <c16:uniqueId val="{0000001D-7C46-43E4-9C3F-6336691D5341}"/>
              </c:ext>
            </c:extLst>
          </c:dPt>
          <c:dPt>
            <c:idx val="3"/>
            <c:invertIfNegative val="0"/>
            <c:bubble3D val="0"/>
            <c:spPr>
              <a:solidFill>
                <a:srgbClr val="16709E"/>
              </a:solidFill>
              <a:ln>
                <a:solidFill>
                  <a:srgbClr val="16709E"/>
                </a:solidFill>
              </a:ln>
              <a:effectLst/>
            </c:spPr>
            <c:extLst>
              <c:ext xmlns:c16="http://schemas.microsoft.com/office/drawing/2014/chart" uri="{C3380CC4-5D6E-409C-BE32-E72D297353CC}">
                <c16:uniqueId val="{0000001F-7C46-43E4-9C3F-6336691D5341}"/>
              </c:ext>
            </c:extLst>
          </c:dPt>
          <c:dPt>
            <c:idx val="4"/>
            <c:invertIfNegative val="0"/>
            <c:bubble3D val="0"/>
            <c:spPr>
              <a:solidFill>
                <a:srgbClr val="16709E"/>
              </a:solidFill>
              <a:ln>
                <a:solidFill>
                  <a:srgbClr val="16709E"/>
                </a:solidFill>
              </a:ln>
              <a:effectLst/>
            </c:spPr>
            <c:extLst>
              <c:ext xmlns:c16="http://schemas.microsoft.com/office/drawing/2014/chart" uri="{C3380CC4-5D6E-409C-BE32-E72D297353CC}">
                <c16:uniqueId val="{00000021-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Level'!$F$7:$O$7</c:f>
              <c:numCache>
                <c:formatCode>0.00%</c:formatCode>
                <c:ptCount val="5"/>
                <c:pt idx="0">
                  <c:v>0.14000000000000001</c:v>
                </c:pt>
                <c:pt idx="1">
                  <c:v>0.14000000000000001</c:v>
                </c:pt>
                <c:pt idx="2">
                  <c:v>0.14000000000000001</c:v>
                </c:pt>
                <c:pt idx="3">
                  <c:v>0.15</c:v>
                </c:pt>
                <c:pt idx="4">
                  <c:v>0.21</c:v>
                </c:pt>
              </c:numCache>
            </c:numRef>
          </c:val>
          <c:extLst>
            <c:ext xmlns:c16="http://schemas.microsoft.com/office/drawing/2014/chart" uri="{C3380CC4-5D6E-409C-BE32-E72D297353CC}">
              <c16:uniqueId val="{00000022-7C46-43E4-9C3F-6336691D5341}"/>
            </c:ext>
          </c:extLst>
        </c:ser>
        <c:ser>
          <c:idx val="5"/>
          <c:order val="5"/>
          <c:tx>
            <c:strRef>
              <c:f>'RB Chart Inputs - Top Level'!$B$8</c:f>
              <c:strCache>
                <c:ptCount val="1"/>
                <c:pt idx="0">
                  <c:v>US Small/Mid-Cap Equity</c:v>
                </c:pt>
              </c:strCache>
            </c:strRef>
          </c:tx>
          <c:spPr>
            <a:solidFill>
              <a:srgbClr val="1B75A3"/>
            </a:solidFill>
            <a:ln>
              <a:noFill/>
            </a:ln>
            <a:effectLst/>
          </c:spPr>
          <c:invertIfNegative val="0"/>
          <c:dPt>
            <c:idx val="0"/>
            <c:invertIfNegative val="0"/>
            <c:bubble3D val="0"/>
            <c:spPr>
              <a:solidFill>
                <a:srgbClr val="1B75A3"/>
              </a:solidFill>
              <a:ln>
                <a:solidFill>
                  <a:srgbClr val="1B75A3"/>
                </a:solidFill>
              </a:ln>
              <a:effectLst/>
            </c:spPr>
            <c:extLst>
              <c:ext xmlns:c16="http://schemas.microsoft.com/office/drawing/2014/chart" uri="{C3380CC4-5D6E-409C-BE32-E72D297353CC}">
                <c16:uniqueId val="{00000024-7C46-43E4-9C3F-6336691D5341}"/>
              </c:ext>
            </c:extLst>
          </c:dPt>
          <c:dPt>
            <c:idx val="1"/>
            <c:invertIfNegative val="0"/>
            <c:bubble3D val="0"/>
            <c:spPr>
              <a:solidFill>
                <a:srgbClr val="1B75A3"/>
              </a:solidFill>
              <a:ln>
                <a:solidFill>
                  <a:srgbClr val="1B75A3"/>
                </a:solidFill>
              </a:ln>
              <a:effectLst/>
            </c:spPr>
            <c:extLst>
              <c:ext xmlns:c16="http://schemas.microsoft.com/office/drawing/2014/chart" uri="{C3380CC4-5D6E-409C-BE32-E72D297353CC}">
                <c16:uniqueId val="{00000026-7C46-43E4-9C3F-6336691D5341}"/>
              </c:ext>
            </c:extLst>
          </c:dPt>
          <c:dPt>
            <c:idx val="2"/>
            <c:invertIfNegative val="0"/>
            <c:bubble3D val="0"/>
            <c:spPr>
              <a:solidFill>
                <a:srgbClr val="1B75A3"/>
              </a:solidFill>
              <a:ln>
                <a:solidFill>
                  <a:srgbClr val="1B75A3"/>
                </a:solidFill>
              </a:ln>
              <a:effectLst/>
            </c:spPr>
            <c:extLst>
              <c:ext xmlns:c16="http://schemas.microsoft.com/office/drawing/2014/chart" uri="{C3380CC4-5D6E-409C-BE32-E72D297353CC}">
                <c16:uniqueId val="{00000028-7C46-43E4-9C3F-6336691D5341}"/>
              </c:ext>
            </c:extLst>
          </c:dPt>
          <c:dPt>
            <c:idx val="3"/>
            <c:invertIfNegative val="0"/>
            <c:bubble3D val="0"/>
            <c:spPr>
              <a:solidFill>
                <a:srgbClr val="1B75A3"/>
              </a:solidFill>
              <a:ln>
                <a:solidFill>
                  <a:srgbClr val="1B75A3"/>
                </a:solidFill>
              </a:ln>
              <a:effectLst/>
            </c:spPr>
            <c:extLst>
              <c:ext xmlns:c16="http://schemas.microsoft.com/office/drawing/2014/chart" uri="{C3380CC4-5D6E-409C-BE32-E72D297353CC}">
                <c16:uniqueId val="{0000002A-7C46-43E4-9C3F-6336691D5341}"/>
              </c:ext>
            </c:extLst>
          </c:dPt>
          <c:dPt>
            <c:idx val="4"/>
            <c:invertIfNegative val="0"/>
            <c:bubble3D val="0"/>
            <c:spPr>
              <a:solidFill>
                <a:srgbClr val="1B75A3"/>
              </a:solidFill>
              <a:ln>
                <a:solidFill>
                  <a:srgbClr val="1B75A3"/>
                </a:solidFill>
              </a:ln>
              <a:effectLst/>
            </c:spPr>
            <c:extLst>
              <c:ext xmlns:c16="http://schemas.microsoft.com/office/drawing/2014/chart" uri="{C3380CC4-5D6E-409C-BE32-E72D297353CC}">
                <c16:uniqueId val="{0000002C-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Level'!$F$8:$O$8</c:f>
              <c:numCache>
                <c:formatCode>0.00%</c:formatCode>
                <c:ptCount val="5"/>
                <c:pt idx="0">
                  <c:v>0.03</c:v>
                </c:pt>
                <c:pt idx="1">
                  <c:v>0.04</c:v>
                </c:pt>
                <c:pt idx="2">
                  <c:v>0.04</c:v>
                </c:pt>
                <c:pt idx="3">
                  <c:v>0.04</c:v>
                </c:pt>
                <c:pt idx="4">
                  <c:v>0.06</c:v>
                </c:pt>
              </c:numCache>
            </c:numRef>
          </c:val>
          <c:extLst>
            <c:ext xmlns:c16="http://schemas.microsoft.com/office/drawing/2014/chart" uri="{C3380CC4-5D6E-409C-BE32-E72D297353CC}">
              <c16:uniqueId val="{0000002D-7C46-43E4-9C3F-6336691D5341}"/>
            </c:ext>
          </c:extLst>
        </c:ser>
        <c:ser>
          <c:idx val="6"/>
          <c:order val="6"/>
          <c:tx>
            <c:strRef>
              <c:f>'RB Chart Inputs - Top Level'!$B$9</c:f>
              <c:strCache>
                <c:ptCount val="1"/>
                <c:pt idx="0">
                  <c:v>Non-US Developed Equity</c:v>
                </c:pt>
              </c:strCache>
            </c:strRef>
          </c:tx>
          <c:spPr>
            <a:solidFill>
              <a:srgbClr val="257FAD"/>
            </a:solidFill>
            <a:ln>
              <a:noFill/>
            </a:ln>
            <a:effectLst/>
          </c:spPr>
          <c:invertIfNegative val="0"/>
          <c:dPt>
            <c:idx val="0"/>
            <c:invertIfNegative val="0"/>
            <c:bubble3D val="0"/>
            <c:spPr>
              <a:solidFill>
                <a:srgbClr val="257FAD"/>
              </a:solidFill>
              <a:ln>
                <a:solidFill>
                  <a:srgbClr val="257FAD"/>
                </a:solidFill>
              </a:ln>
              <a:effectLst/>
            </c:spPr>
            <c:extLst>
              <c:ext xmlns:c16="http://schemas.microsoft.com/office/drawing/2014/chart" uri="{C3380CC4-5D6E-409C-BE32-E72D297353CC}">
                <c16:uniqueId val="{0000002F-7C46-43E4-9C3F-6336691D5341}"/>
              </c:ext>
            </c:extLst>
          </c:dPt>
          <c:dPt>
            <c:idx val="1"/>
            <c:invertIfNegative val="0"/>
            <c:bubble3D val="0"/>
            <c:spPr>
              <a:solidFill>
                <a:srgbClr val="257FAD"/>
              </a:solidFill>
              <a:ln>
                <a:solidFill>
                  <a:srgbClr val="257FAD"/>
                </a:solidFill>
              </a:ln>
              <a:effectLst/>
            </c:spPr>
            <c:extLst>
              <c:ext xmlns:c16="http://schemas.microsoft.com/office/drawing/2014/chart" uri="{C3380CC4-5D6E-409C-BE32-E72D297353CC}">
                <c16:uniqueId val="{00000031-7C46-43E4-9C3F-6336691D5341}"/>
              </c:ext>
            </c:extLst>
          </c:dPt>
          <c:dPt>
            <c:idx val="2"/>
            <c:invertIfNegative val="0"/>
            <c:bubble3D val="0"/>
            <c:spPr>
              <a:solidFill>
                <a:srgbClr val="257FAD"/>
              </a:solidFill>
              <a:ln>
                <a:solidFill>
                  <a:srgbClr val="257FAD"/>
                </a:solidFill>
              </a:ln>
              <a:effectLst/>
            </c:spPr>
            <c:extLst>
              <c:ext xmlns:c16="http://schemas.microsoft.com/office/drawing/2014/chart" uri="{C3380CC4-5D6E-409C-BE32-E72D297353CC}">
                <c16:uniqueId val="{00000033-7C46-43E4-9C3F-6336691D5341}"/>
              </c:ext>
            </c:extLst>
          </c:dPt>
          <c:dPt>
            <c:idx val="3"/>
            <c:invertIfNegative val="0"/>
            <c:bubble3D val="0"/>
            <c:spPr>
              <a:solidFill>
                <a:srgbClr val="257FAD"/>
              </a:solidFill>
              <a:ln>
                <a:solidFill>
                  <a:srgbClr val="257FAD"/>
                </a:solidFill>
              </a:ln>
              <a:effectLst/>
            </c:spPr>
            <c:extLst>
              <c:ext xmlns:c16="http://schemas.microsoft.com/office/drawing/2014/chart" uri="{C3380CC4-5D6E-409C-BE32-E72D297353CC}">
                <c16:uniqueId val="{00000035-7C46-43E4-9C3F-6336691D5341}"/>
              </c:ext>
            </c:extLst>
          </c:dPt>
          <c:dPt>
            <c:idx val="4"/>
            <c:invertIfNegative val="0"/>
            <c:bubble3D val="0"/>
            <c:spPr>
              <a:solidFill>
                <a:srgbClr val="257FAD"/>
              </a:solidFill>
              <a:ln>
                <a:solidFill>
                  <a:srgbClr val="257FAD"/>
                </a:solidFill>
              </a:ln>
              <a:effectLst/>
            </c:spPr>
            <c:extLst>
              <c:ext xmlns:c16="http://schemas.microsoft.com/office/drawing/2014/chart" uri="{C3380CC4-5D6E-409C-BE32-E72D297353CC}">
                <c16:uniqueId val="{00000037-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Level'!$F$9:$O$9</c:f>
              <c:numCache>
                <c:formatCode>0.00%</c:formatCode>
                <c:ptCount val="5"/>
                <c:pt idx="0">
                  <c:v>0.05</c:v>
                </c:pt>
                <c:pt idx="1">
                  <c:v>0.05</c:v>
                </c:pt>
                <c:pt idx="2">
                  <c:v>0.05</c:v>
                </c:pt>
                <c:pt idx="3">
                  <c:v>0.05</c:v>
                </c:pt>
                <c:pt idx="4">
                  <c:v>0.05</c:v>
                </c:pt>
              </c:numCache>
            </c:numRef>
          </c:val>
          <c:extLst>
            <c:ext xmlns:c16="http://schemas.microsoft.com/office/drawing/2014/chart" uri="{C3380CC4-5D6E-409C-BE32-E72D297353CC}">
              <c16:uniqueId val="{00000038-7C46-43E4-9C3F-6336691D5341}"/>
            </c:ext>
          </c:extLst>
        </c:ser>
        <c:ser>
          <c:idx val="7"/>
          <c:order val="7"/>
          <c:tx>
            <c:strRef>
              <c:f>'RB Chart Inputs - Top Level'!$B$10</c:f>
              <c:strCache>
                <c:ptCount val="1"/>
                <c:pt idx="0">
                  <c:v>Non-US Developed Equity (USD Hedge)</c:v>
                </c:pt>
              </c:strCache>
            </c:strRef>
          </c:tx>
          <c:spPr>
            <a:solidFill>
              <a:schemeClr val="accent2">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Level'!$F$10:$O$10</c:f>
            </c:numRef>
          </c:val>
          <c:extLst>
            <c:ext xmlns:c16="http://schemas.microsoft.com/office/drawing/2014/chart" uri="{C3380CC4-5D6E-409C-BE32-E72D297353CC}">
              <c16:uniqueId val="{00000039-7C46-43E4-9C3F-6336691D5341}"/>
            </c:ext>
          </c:extLst>
        </c:ser>
        <c:ser>
          <c:idx val="8"/>
          <c:order val="8"/>
          <c:tx>
            <c:strRef>
              <c:f>'RB Chart Inputs - Top Level'!$B$11</c:f>
              <c:strCache>
                <c:ptCount val="1"/>
                <c:pt idx="0">
                  <c:v>Non-US Developed Small-Cap Equity</c:v>
                </c:pt>
              </c:strCache>
            </c:strRef>
          </c:tx>
          <c:spPr>
            <a:solidFill>
              <a:schemeClr val="accent3">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Level'!$F$11:$O$11</c:f>
            </c:numRef>
          </c:val>
          <c:extLst>
            <c:ext xmlns:c16="http://schemas.microsoft.com/office/drawing/2014/chart" uri="{C3380CC4-5D6E-409C-BE32-E72D297353CC}">
              <c16:uniqueId val="{0000003A-7C46-43E4-9C3F-6336691D5341}"/>
            </c:ext>
          </c:extLst>
        </c:ser>
        <c:ser>
          <c:idx val="9"/>
          <c:order val="9"/>
          <c:tx>
            <c:strRef>
              <c:f>'RB Chart Inputs - Top Level'!$B$12</c:f>
              <c:strCache>
                <c:ptCount val="1"/>
                <c:pt idx="0">
                  <c:v>Emerging Market Equity</c:v>
                </c:pt>
              </c:strCache>
            </c:strRef>
          </c:tx>
          <c:spPr>
            <a:solidFill>
              <a:srgbClr val="2F89B7"/>
            </a:solidFill>
            <a:ln>
              <a:noFill/>
            </a:ln>
            <a:effectLst/>
          </c:spPr>
          <c:invertIfNegative val="0"/>
          <c:dPt>
            <c:idx val="0"/>
            <c:invertIfNegative val="0"/>
            <c:bubble3D val="0"/>
            <c:spPr>
              <a:solidFill>
                <a:srgbClr val="2F89B7"/>
              </a:solidFill>
              <a:ln>
                <a:solidFill>
                  <a:srgbClr val="2F89B7"/>
                </a:solidFill>
              </a:ln>
              <a:effectLst/>
            </c:spPr>
            <c:extLst>
              <c:ext xmlns:c16="http://schemas.microsoft.com/office/drawing/2014/chart" uri="{C3380CC4-5D6E-409C-BE32-E72D297353CC}">
                <c16:uniqueId val="{0000003C-7C46-43E4-9C3F-6336691D5341}"/>
              </c:ext>
            </c:extLst>
          </c:dPt>
          <c:dPt>
            <c:idx val="1"/>
            <c:invertIfNegative val="0"/>
            <c:bubble3D val="0"/>
            <c:spPr>
              <a:solidFill>
                <a:srgbClr val="2F89B7"/>
              </a:solidFill>
              <a:ln>
                <a:solidFill>
                  <a:srgbClr val="2F89B7"/>
                </a:solidFill>
              </a:ln>
              <a:effectLst/>
            </c:spPr>
            <c:extLst>
              <c:ext xmlns:c16="http://schemas.microsoft.com/office/drawing/2014/chart" uri="{C3380CC4-5D6E-409C-BE32-E72D297353CC}">
                <c16:uniqueId val="{0000003E-7C46-43E4-9C3F-6336691D5341}"/>
              </c:ext>
            </c:extLst>
          </c:dPt>
          <c:dPt>
            <c:idx val="2"/>
            <c:invertIfNegative val="0"/>
            <c:bubble3D val="0"/>
            <c:spPr>
              <a:solidFill>
                <a:srgbClr val="2F89B7"/>
              </a:solidFill>
              <a:ln>
                <a:solidFill>
                  <a:srgbClr val="2F89B7"/>
                </a:solidFill>
              </a:ln>
              <a:effectLst/>
            </c:spPr>
            <c:extLst>
              <c:ext xmlns:c16="http://schemas.microsoft.com/office/drawing/2014/chart" uri="{C3380CC4-5D6E-409C-BE32-E72D297353CC}">
                <c16:uniqueId val="{00000040-7C46-43E4-9C3F-6336691D5341}"/>
              </c:ext>
            </c:extLst>
          </c:dPt>
          <c:dPt>
            <c:idx val="3"/>
            <c:invertIfNegative val="0"/>
            <c:bubble3D val="0"/>
            <c:spPr>
              <a:solidFill>
                <a:srgbClr val="2F89B7"/>
              </a:solidFill>
              <a:ln>
                <a:solidFill>
                  <a:srgbClr val="2F89B7"/>
                </a:solidFill>
              </a:ln>
              <a:effectLst/>
            </c:spPr>
            <c:extLst>
              <c:ext xmlns:c16="http://schemas.microsoft.com/office/drawing/2014/chart" uri="{C3380CC4-5D6E-409C-BE32-E72D297353CC}">
                <c16:uniqueId val="{00000042-7C46-43E4-9C3F-6336691D5341}"/>
              </c:ext>
            </c:extLst>
          </c:dPt>
          <c:dPt>
            <c:idx val="4"/>
            <c:invertIfNegative val="0"/>
            <c:bubble3D val="0"/>
            <c:spPr>
              <a:solidFill>
                <a:srgbClr val="2F89B7"/>
              </a:solidFill>
              <a:ln>
                <a:solidFill>
                  <a:srgbClr val="2F89B7"/>
                </a:solidFill>
              </a:ln>
              <a:effectLst/>
            </c:spPr>
            <c:extLst>
              <c:ext xmlns:c16="http://schemas.microsoft.com/office/drawing/2014/chart" uri="{C3380CC4-5D6E-409C-BE32-E72D297353CC}">
                <c16:uniqueId val="{00000044-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Level'!$F$12:$O$12</c:f>
              <c:numCache>
                <c:formatCode>0.00%</c:formatCode>
                <c:ptCount val="5"/>
                <c:pt idx="0">
                  <c:v>0.09</c:v>
                </c:pt>
                <c:pt idx="1">
                  <c:v>0.06</c:v>
                </c:pt>
                <c:pt idx="2">
                  <c:v>0.06</c:v>
                </c:pt>
                <c:pt idx="3">
                  <c:v>0.04</c:v>
                </c:pt>
                <c:pt idx="4">
                  <c:v>0.05</c:v>
                </c:pt>
              </c:numCache>
            </c:numRef>
          </c:val>
          <c:extLst>
            <c:ext xmlns:c16="http://schemas.microsoft.com/office/drawing/2014/chart" uri="{C3380CC4-5D6E-409C-BE32-E72D297353CC}">
              <c16:uniqueId val="{00000045-7C46-43E4-9C3F-6336691D5341}"/>
            </c:ext>
          </c:extLst>
        </c:ser>
        <c:ser>
          <c:idx val="10"/>
          <c:order val="10"/>
          <c:tx>
            <c:strRef>
              <c:f>'RB Chart Inputs - Top Level'!$B$13</c:f>
              <c:strCache>
                <c:ptCount val="1"/>
                <c:pt idx="0">
                  <c:v>Emerging Market Small-Cap Equity</c:v>
                </c:pt>
              </c:strCache>
            </c:strRef>
          </c:tx>
          <c:spPr>
            <a:solidFill>
              <a:schemeClr val="accent5">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Level'!$F$13:$O$13</c:f>
            </c:numRef>
          </c:val>
          <c:extLst>
            <c:ext xmlns:c16="http://schemas.microsoft.com/office/drawing/2014/chart" uri="{C3380CC4-5D6E-409C-BE32-E72D297353CC}">
              <c16:uniqueId val="{00000046-7C46-43E4-9C3F-6336691D5341}"/>
            </c:ext>
          </c:extLst>
        </c:ser>
        <c:ser>
          <c:idx val="11"/>
          <c:order val="11"/>
          <c:tx>
            <c:strRef>
              <c:f>'RB Chart Inputs - Top Level'!$B$14</c:f>
              <c:strCache>
                <c:ptCount val="1"/>
                <c:pt idx="0">
                  <c:v>Global Equity</c:v>
                </c:pt>
              </c:strCache>
            </c:strRef>
          </c:tx>
          <c:spPr>
            <a:solidFill>
              <a:schemeClr val="accent6">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Level'!$F$14:$O$14</c:f>
            </c:numRef>
          </c:val>
          <c:extLst>
            <c:ext xmlns:c16="http://schemas.microsoft.com/office/drawing/2014/chart" uri="{C3380CC4-5D6E-409C-BE32-E72D297353CC}">
              <c16:uniqueId val="{00000047-7C46-43E4-9C3F-6336691D5341}"/>
            </c:ext>
          </c:extLst>
        </c:ser>
        <c:ser>
          <c:idx val="12"/>
          <c:order val="12"/>
          <c:tx>
            <c:strRef>
              <c:f>'RB Chart Inputs - Top Level'!$B$15</c:f>
              <c:strCache>
                <c:ptCount val="1"/>
                <c:pt idx="0">
                  <c:v>Hedge Fund - Equity</c:v>
                </c:pt>
              </c:strCache>
            </c:strRef>
          </c:tx>
          <c:spPr>
            <a:solidFill>
              <a:schemeClr val="accent1">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Level'!$F$15:$O$15</c:f>
            </c:numRef>
          </c:val>
          <c:extLst>
            <c:ext xmlns:c16="http://schemas.microsoft.com/office/drawing/2014/chart" uri="{C3380CC4-5D6E-409C-BE32-E72D297353CC}">
              <c16:uniqueId val="{00000048-7C46-43E4-9C3F-6336691D5341}"/>
            </c:ext>
          </c:extLst>
        </c:ser>
        <c:ser>
          <c:idx val="13"/>
          <c:order val="13"/>
          <c:tx>
            <c:strRef>
              <c:f>'RB Chart Inputs - Top Level'!$B$16</c:f>
              <c:strCache>
                <c:ptCount val="1"/>
                <c:pt idx="0">
                  <c:v>Private Equity - Buyout</c:v>
                </c:pt>
              </c:strCache>
            </c:strRef>
          </c:tx>
          <c:spPr>
            <a:solidFill>
              <a:schemeClr val="accent2">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Level'!$F$16:$O$16</c:f>
            </c:numRef>
          </c:val>
          <c:extLst>
            <c:ext xmlns:c16="http://schemas.microsoft.com/office/drawing/2014/chart" uri="{C3380CC4-5D6E-409C-BE32-E72D297353CC}">
              <c16:uniqueId val="{00000049-7C46-43E4-9C3F-6336691D5341}"/>
            </c:ext>
          </c:extLst>
        </c:ser>
        <c:ser>
          <c:idx val="14"/>
          <c:order val="14"/>
          <c:tx>
            <c:strRef>
              <c:f>'RB Chart Inputs - Top Level'!$B$17</c:f>
              <c:strCache>
                <c:ptCount val="1"/>
                <c:pt idx="0">
                  <c:v>Private Equity - Growth</c:v>
                </c:pt>
              </c:strCache>
            </c:strRef>
          </c:tx>
          <c:spPr>
            <a:solidFill>
              <a:schemeClr val="accent3">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Level'!$F$17:$O$17</c:f>
            </c:numRef>
          </c:val>
          <c:extLst>
            <c:ext xmlns:c16="http://schemas.microsoft.com/office/drawing/2014/chart" uri="{C3380CC4-5D6E-409C-BE32-E72D297353CC}">
              <c16:uniqueId val="{0000004A-7C46-43E4-9C3F-6336691D5341}"/>
            </c:ext>
          </c:extLst>
        </c:ser>
        <c:ser>
          <c:idx val="15"/>
          <c:order val="15"/>
          <c:tx>
            <c:strRef>
              <c:f>'RB Chart Inputs - Top Level'!$B$18</c:f>
              <c:strCache>
                <c:ptCount val="1"/>
                <c:pt idx="0">
                  <c:v>Private Equity - Early Stage Venture</c:v>
                </c:pt>
              </c:strCache>
            </c:strRef>
          </c:tx>
          <c:spPr>
            <a:solidFill>
              <a:schemeClr val="accent4">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Level'!$F$18:$O$18</c:f>
            </c:numRef>
          </c:val>
          <c:extLst>
            <c:ext xmlns:c16="http://schemas.microsoft.com/office/drawing/2014/chart" uri="{C3380CC4-5D6E-409C-BE32-E72D297353CC}">
              <c16:uniqueId val="{0000004B-7C46-43E4-9C3F-6336691D5341}"/>
            </c:ext>
          </c:extLst>
        </c:ser>
        <c:ser>
          <c:idx val="16"/>
          <c:order val="16"/>
          <c:tx>
            <c:strRef>
              <c:f>'RB Chart Inputs - Top Level'!$B$19</c:f>
              <c:strCache>
                <c:ptCount val="1"/>
                <c:pt idx="0">
                  <c:v>Private Equity - Secondary</c:v>
                </c:pt>
              </c:strCache>
            </c:strRef>
          </c:tx>
          <c:spPr>
            <a:solidFill>
              <a:schemeClr val="accent5">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Level'!$F$19:$O$19</c:f>
            </c:numRef>
          </c:val>
          <c:extLst>
            <c:ext xmlns:c16="http://schemas.microsoft.com/office/drawing/2014/chart" uri="{C3380CC4-5D6E-409C-BE32-E72D297353CC}">
              <c16:uniqueId val="{0000004C-7C46-43E4-9C3F-6336691D5341}"/>
            </c:ext>
          </c:extLst>
        </c:ser>
        <c:ser>
          <c:idx val="17"/>
          <c:order val="17"/>
          <c:tx>
            <c:strRef>
              <c:f>'RB Chart Inputs - Top Level'!$B$20</c:f>
              <c:strCache>
                <c:ptCount val="1"/>
                <c:pt idx="0">
                  <c:v>Non-US Private Equity</c:v>
                </c:pt>
              </c:strCache>
            </c:strRef>
          </c:tx>
          <c:spPr>
            <a:solidFill>
              <a:schemeClr val="accent6">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Level'!$F$20:$O$20</c:f>
            </c:numRef>
          </c:val>
          <c:extLst>
            <c:ext xmlns:c16="http://schemas.microsoft.com/office/drawing/2014/chart" uri="{C3380CC4-5D6E-409C-BE32-E72D297353CC}">
              <c16:uniqueId val="{0000004D-7C46-43E4-9C3F-6336691D5341}"/>
            </c:ext>
          </c:extLst>
        </c:ser>
        <c:ser>
          <c:idx val="18"/>
          <c:order val="18"/>
          <c:tx>
            <c:strRef>
              <c:f>'RB Chart Inputs - Top Level'!$B$21</c:f>
              <c:strCache>
                <c:ptCount val="1"/>
                <c:pt idx="0">
                  <c:v>Private Equity</c:v>
                </c:pt>
              </c:strCache>
            </c:strRef>
          </c:tx>
          <c:spPr>
            <a:solidFill>
              <a:srgbClr val="1E3E7E"/>
            </a:solidFill>
            <a:ln>
              <a:noFill/>
            </a:ln>
            <a:effectLst/>
          </c:spPr>
          <c:invertIfNegative val="0"/>
          <c:dPt>
            <c:idx val="0"/>
            <c:invertIfNegative val="0"/>
            <c:bubble3D val="0"/>
            <c:spPr>
              <a:solidFill>
                <a:srgbClr val="1E3E7E"/>
              </a:solidFill>
              <a:ln>
                <a:solidFill>
                  <a:srgbClr val="1E3E7E"/>
                </a:solidFill>
              </a:ln>
              <a:effectLst/>
            </c:spPr>
            <c:extLst>
              <c:ext xmlns:c16="http://schemas.microsoft.com/office/drawing/2014/chart" uri="{C3380CC4-5D6E-409C-BE32-E72D297353CC}">
                <c16:uniqueId val="{0000004F-7C46-43E4-9C3F-6336691D5341}"/>
              </c:ext>
            </c:extLst>
          </c:dPt>
          <c:dPt>
            <c:idx val="1"/>
            <c:invertIfNegative val="0"/>
            <c:bubble3D val="0"/>
            <c:spPr>
              <a:solidFill>
                <a:srgbClr val="1E3E7E"/>
              </a:solidFill>
              <a:ln>
                <a:solidFill>
                  <a:srgbClr val="1E3E7E"/>
                </a:solidFill>
              </a:ln>
              <a:effectLst/>
            </c:spPr>
            <c:extLst>
              <c:ext xmlns:c16="http://schemas.microsoft.com/office/drawing/2014/chart" uri="{C3380CC4-5D6E-409C-BE32-E72D297353CC}">
                <c16:uniqueId val="{00000051-7C46-43E4-9C3F-6336691D5341}"/>
              </c:ext>
            </c:extLst>
          </c:dPt>
          <c:dPt>
            <c:idx val="2"/>
            <c:invertIfNegative val="0"/>
            <c:bubble3D val="0"/>
            <c:spPr>
              <a:solidFill>
                <a:srgbClr val="1E3E7E"/>
              </a:solidFill>
              <a:ln>
                <a:solidFill>
                  <a:srgbClr val="1E3E7E"/>
                </a:solidFill>
              </a:ln>
              <a:effectLst/>
            </c:spPr>
            <c:extLst>
              <c:ext xmlns:c16="http://schemas.microsoft.com/office/drawing/2014/chart" uri="{C3380CC4-5D6E-409C-BE32-E72D297353CC}">
                <c16:uniqueId val="{00000053-7C46-43E4-9C3F-6336691D5341}"/>
              </c:ext>
            </c:extLst>
          </c:dPt>
          <c:dPt>
            <c:idx val="3"/>
            <c:invertIfNegative val="0"/>
            <c:bubble3D val="0"/>
            <c:spPr>
              <a:solidFill>
                <a:srgbClr val="1E3E7E"/>
              </a:solidFill>
              <a:ln>
                <a:solidFill>
                  <a:srgbClr val="1E3E7E"/>
                </a:solidFill>
              </a:ln>
              <a:effectLst/>
            </c:spPr>
            <c:extLst>
              <c:ext xmlns:c16="http://schemas.microsoft.com/office/drawing/2014/chart" uri="{C3380CC4-5D6E-409C-BE32-E72D297353CC}">
                <c16:uniqueId val="{00000055-7C46-43E4-9C3F-6336691D5341}"/>
              </c:ext>
            </c:extLst>
          </c:dPt>
          <c:dPt>
            <c:idx val="4"/>
            <c:invertIfNegative val="0"/>
            <c:bubble3D val="0"/>
            <c:spPr>
              <a:solidFill>
                <a:srgbClr val="1E3E7E"/>
              </a:solidFill>
              <a:ln>
                <a:solidFill>
                  <a:srgbClr val="1E3E7E"/>
                </a:solidFill>
              </a:ln>
              <a:effectLst/>
            </c:spPr>
            <c:extLst>
              <c:ext xmlns:c16="http://schemas.microsoft.com/office/drawing/2014/chart" uri="{C3380CC4-5D6E-409C-BE32-E72D297353CC}">
                <c16:uniqueId val="{00000057-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Level'!$F$21:$O$21</c:f>
              <c:numCache>
                <c:formatCode>0.00%</c:formatCode>
                <c:ptCount val="5"/>
                <c:pt idx="0">
                  <c:v>0.15</c:v>
                </c:pt>
                <c:pt idx="1">
                  <c:v>0.17</c:v>
                </c:pt>
                <c:pt idx="2">
                  <c:v>0.17</c:v>
                </c:pt>
                <c:pt idx="3">
                  <c:v>0.17</c:v>
                </c:pt>
                <c:pt idx="4">
                  <c:v>0.17</c:v>
                </c:pt>
              </c:numCache>
            </c:numRef>
          </c:val>
          <c:extLst>
            <c:ext xmlns:c16="http://schemas.microsoft.com/office/drawing/2014/chart" uri="{C3380CC4-5D6E-409C-BE32-E72D297353CC}">
              <c16:uniqueId val="{00000058-7C46-43E4-9C3F-6336691D5341}"/>
            </c:ext>
          </c:extLst>
        </c:ser>
        <c:ser>
          <c:idx val="19"/>
          <c:order val="19"/>
          <c:tx>
            <c:strRef>
              <c:f>'RB Chart Inputs - Top Level'!$B$22</c:f>
              <c:strCache>
                <c:ptCount val="1"/>
                <c:pt idx="0">
                  <c:v>China Equity</c:v>
                </c:pt>
              </c:strCache>
            </c:strRef>
          </c:tx>
          <c:spPr>
            <a:solidFill>
              <a:schemeClr val="accent2">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Level'!$F$22:$O$22</c:f>
            </c:numRef>
          </c:val>
          <c:extLst>
            <c:ext xmlns:c16="http://schemas.microsoft.com/office/drawing/2014/chart" uri="{C3380CC4-5D6E-409C-BE32-E72D297353CC}">
              <c16:uniqueId val="{00000059-7C46-43E4-9C3F-6336691D5341}"/>
            </c:ext>
          </c:extLst>
        </c:ser>
        <c:ser>
          <c:idx val="20"/>
          <c:order val="20"/>
          <c:tx>
            <c:strRef>
              <c:f>'RB Chart Inputs - Top Level'!$B$23</c:f>
              <c:strCache>
                <c:ptCount val="1"/>
                <c:pt idx="0">
                  <c:v>US Microcap Equity</c:v>
                </c:pt>
              </c:strCache>
            </c:strRef>
          </c:tx>
          <c:spPr>
            <a:solidFill>
              <a:schemeClr val="accent3">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Level'!$F$23:$O$23</c:f>
            </c:numRef>
          </c:val>
          <c:extLst>
            <c:ext xmlns:c16="http://schemas.microsoft.com/office/drawing/2014/chart" uri="{C3380CC4-5D6E-409C-BE32-E72D297353CC}">
              <c16:uniqueId val="{0000005A-7C46-43E4-9C3F-6336691D5341}"/>
            </c:ext>
          </c:extLst>
        </c:ser>
        <c:ser>
          <c:idx val="21"/>
          <c:order val="21"/>
          <c:tx>
            <c:strRef>
              <c:f>'RB Chart Inputs - Top Level'!$B$24</c:f>
              <c:strCache>
                <c:ptCount val="1"/>
                <c:pt idx="0">
                  <c:v>Company-Specific Stock</c:v>
                </c:pt>
              </c:strCache>
            </c:strRef>
          </c:tx>
          <c:spPr>
            <a:solidFill>
              <a:schemeClr val="accent4">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Level'!$F$24:$O$24</c:f>
            </c:numRef>
          </c:val>
          <c:extLst>
            <c:ext xmlns:c16="http://schemas.microsoft.com/office/drawing/2014/chart" uri="{C3380CC4-5D6E-409C-BE32-E72D297353CC}">
              <c16:uniqueId val="{0000005B-7C46-43E4-9C3F-6336691D5341}"/>
            </c:ext>
          </c:extLst>
        </c:ser>
        <c:ser>
          <c:idx val="22"/>
          <c:order val="22"/>
          <c:tx>
            <c:strRef>
              <c:f>'RB Chart Inputs - Top Level'!$B$25</c:f>
              <c:strCache>
                <c:ptCount val="1"/>
                <c:pt idx="0">
                  <c:v>US TIPS</c:v>
                </c:pt>
              </c:strCache>
            </c:strRef>
          </c:tx>
          <c:spPr>
            <a:solidFill>
              <a:schemeClr val="accent5">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Level'!$F$25:$O$25</c:f>
            </c:numRef>
          </c:val>
          <c:extLst>
            <c:ext xmlns:c16="http://schemas.microsoft.com/office/drawing/2014/chart" uri="{C3380CC4-5D6E-409C-BE32-E72D297353CC}">
              <c16:uniqueId val="{0000005C-7C46-43E4-9C3F-6336691D5341}"/>
            </c:ext>
          </c:extLst>
        </c:ser>
        <c:ser>
          <c:idx val="23"/>
          <c:order val="23"/>
          <c:tx>
            <c:strRef>
              <c:f>'RB Chart Inputs - Top Level'!$B$26</c:f>
              <c:strCache>
                <c:ptCount val="1"/>
                <c:pt idx="0">
                  <c:v>US Treasury Bond</c:v>
                </c:pt>
              </c:strCache>
            </c:strRef>
          </c:tx>
          <c:spPr>
            <a:solidFill>
              <a:schemeClr val="accent6">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Level'!$F$26:$O$26</c:f>
            </c:numRef>
          </c:val>
          <c:extLst>
            <c:ext xmlns:c16="http://schemas.microsoft.com/office/drawing/2014/chart" uri="{C3380CC4-5D6E-409C-BE32-E72D297353CC}">
              <c16:uniqueId val="{0000005D-7C46-43E4-9C3F-6336691D5341}"/>
            </c:ext>
          </c:extLst>
        </c:ser>
        <c:ser>
          <c:idx val="24"/>
          <c:order val="24"/>
          <c:tx>
            <c:strRef>
              <c:f>'RB Chart Inputs - Top Level'!$B$27</c:f>
              <c:strCache>
                <c:ptCount val="1"/>
                <c:pt idx="0">
                  <c:v>US Corporate Bond</c:v>
                </c:pt>
              </c:strCache>
            </c:strRef>
          </c:tx>
          <c:spPr>
            <a:solidFill>
              <a:schemeClr val="accent1">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Level'!$F$27:$O$27</c:f>
            </c:numRef>
          </c:val>
          <c:extLst>
            <c:ext xmlns:c16="http://schemas.microsoft.com/office/drawing/2014/chart" uri="{C3380CC4-5D6E-409C-BE32-E72D297353CC}">
              <c16:uniqueId val="{0000005E-7C46-43E4-9C3F-6336691D5341}"/>
            </c:ext>
          </c:extLst>
        </c:ser>
        <c:ser>
          <c:idx val="25"/>
          <c:order val="25"/>
          <c:tx>
            <c:strRef>
              <c:f>'RB Chart Inputs - Top Level'!$B$28</c:f>
              <c:strCache>
                <c:ptCount val="1"/>
                <c:pt idx="0">
                  <c:v>US Mortgage-Backed Securities</c:v>
                </c:pt>
              </c:strCache>
            </c:strRef>
          </c:tx>
          <c:spPr>
            <a:solidFill>
              <a:schemeClr val="accent2">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Level'!$F$28:$O$28</c:f>
            </c:numRef>
          </c:val>
          <c:extLst>
            <c:ext xmlns:c16="http://schemas.microsoft.com/office/drawing/2014/chart" uri="{C3380CC4-5D6E-409C-BE32-E72D297353CC}">
              <c16:uniqueId val="{0000005F-7C46-43E4-9C3F-6336691D5341}"/>
            </c:ext>
          </c:extLst>
        </c:ser>
        <c:ser>
          <c:idx val="26"/>
          <c:order val="26"/>
          <c:tx>
            <c:strRef>
              <c:f>'RB Chart Inputs - Top Level'!$B$29</c:f>
              <c:strCache>
                <c:ptCount val="1"/>
                <c:pt idx="0">
                  <c:v>US Aggregate Bond</c:v>
                </c:pt>
              </c:strCache>
            </c:strRef>
          </c:tx>
          <c:spPr>
            <a:solidFill>
              <a:srgbClr val="B9F677"/>
            </a:solidFill>
            <a:ln>
              <a:noFill/>
            </a:ln>
            <a:effectLst/>
          </c:spPr>
          <c:invertIfNegative val="0"/>
          <c:dPt>
            <c:idx val="0"/>
            <c:invertIfNegative val="0"/>
            <c:bubble3D val="0"/>
            <c:spPr>
              <a:solidFill>
                <a:srgbClr val="B9F677"/>
              </a:solidFill>
              <a:ln>
                <a:solidFill>
                  <a:srgbClr val="B9F677"/>
                </a:solidFill>
              </a:ln>
              <a:effectLst/>
            </c:spPr>
            <c:extLst>
              <c:ext xmlns:c16="http://schemas.microsoft.com/office/drawing/2014/chart" uri="{C3380CC4-5D6E-409C-BE32-E72D297353CC}">
                <c16:uniqueId val="{00000061-7C46-43E4-9C3F-6336691D5341}"/>
              </c:ext>
            </c:extLst>
          </c:dPt>
          <c:dPt>
            <c:idx val="1"/>
            <c:invertIfNegative val="0"/>
            <c:bubble3D val="0"/>
            <c:spPr>
              <a:solidFill>
                <a:srgbClr val="B9F677"/>
              </a:solidFill>
              <a:ln>
                <a:solidFill>
                  <a:srgbClr val="B9F677"/>
                </a:solidFill>
              </a:ln>
              <a:effectLst/>
            </c:spPr>
            <c:extLst>
              <c:ext xmlns:c16="http://schemas.microsoft.com/office/drawing/2014/chart" uri="{C3380CC4-5D6E-409C-BE32-E72D297353CC}">
                <c16:uniqueId val="{00000063-7C46-43E4-9C3F-6336691D5341}"/>
              </c:ext>
            </c:extLst>
          </c:dPt>
          <c:dPt>
            <c:idx val="2"/>
            <c:invertIfNegative val="0"/>
            <c:bubble3D val="0"/>
            <c:spPr>
              <a:solidFill>
                <a:srgbClr val="B9F677"/>
              </a:solidFill>
              <a:ln>
                <a:solidFill>
                  <a:srgbClr val="B9F677"/>
                </a:solidFill>
              </a:ln>
              <a:effectLst/>
            </c:spPr>
            <c:extLst>
              <c:ext xmlns:c16="http://schemas.microsoft.com/office/drawing/2014/chart" uri="{C3380CC4-5D6E-409C-BE32-E72D297353CC}">
                <c16:uniqueId val="{00000065-7C46-43E4-9C3F-6336691D5341}"/>
              </c:ext>
            </c:extLst>
          </c:dPt>
          <c:dPt>
            <c:idx val="3"/>
            <c:invertIfNegative val="0"/>
            <c:bubble3D val="0"/>
            <c:spPr>
              <a:solidFill>
                <a:srgbClr val="B9F677"/>
              </a:solidFill>
              <a:ln>
                <a:solidFill>
                  <a:srgbClr val="B9F677"/>
                </a:solidFill>
              </a:ln>
              <a:effectLst/>
            </c:spPr>
            <c:extLst>
              <c:ext xmlns:c16="http://schemas.microsoft.com/office/drawing/2014/chart" uri="{C3380CC4-5D6E-409C-BE32-E72D297353CC}">
                <c16:uniqueId val="{00000067-7C46-43E4-9C3F-6336691D5341}"/>
              </c:ext>
            </c:extLst>
          </c:dPt>
          <c:dPt>
            <c:idx val="4"/>
            <c:invertIfNegative val="0"/>
            <c:bubble3D val="0"/>
            <c:spPr>
              <a:solidFill>
                <a:srgbClr val="B9F677"/>
              </a:solidFill>
              <a:ln>
                <a:solidFill>
                  <a:srgbClr val="B9F677"/>
                </a:solidFill>
              </a:ln>
              <a:effectLst/>
            </c:spPr>
            <c:extLst>
              <c:ext xmlns:c16="http://schemas.microsoft.com/office/drawing/2014/chart" uri="{C3380CC4-5D6E-409C-BE32-E72D297353CC}">
                <c16:uniqueId val="{00000069-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Level'!$F$29:$O$29</c:f>
              <c:numCache>
                <c:formatCode>0.00%</c:formatCode>
                <c:ptCount val="5"/>
                <c:pt idx="0">
                  <c:v>0.06</c:v>
                </c:pt>
                <c:pt idx="1">
                  <c:v>0.06</c:v>
                </c:pt>
                <c:pt idx="2">
                  <c:v>0.06</c:v>
                </c:pt>
                <c:pt idx="3">
                  <c:v>0.06</c:v>
                </c:pt>
                <c:pt idx="4">
                  <c:v>0.06</c:v>
                </c:pt>
              </c:numCache>
            </c:numRef>
          </c:val>
          <c:extLst>
            <c:ext xmlns:c16="http://schemas.microsoft.com/office/drawing/2014/chart" uri="{C3380CC4-5D6E-409C-BE32-E72D297353CC}">
              <c16:uniqueId val="{0000006A-7C46-43E4-9C3F-6336691D5341}"/>
            </c:ext>
          </c:extLst>
        </c:ser>
        <c:ser>
          <c:idx val="27"/>
          <c:order val="27"/>
          <c:tx>
            <c:strRef>
              <c:f>'RB Chart Inputs - Top Level'!$B$30</c:f>
              <c:strCache>
                <c:ptCount val="1"/>
                <c:pt idx="0">
                  <c:v>US High Yield Corporate Bond</c:v>
                </c:pt>
              </c:strCache>
            </c:strRef>
          </c:tx>
          <c:spPr>
            <a:solidFill>
              <a:schemeClr val="accent4">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Level'!$F$30:$O$30</c:f>
            </c:numRef>
          </c:val>
          <c:extLst>
            <c:ext xmlns:c16="http://schemas.microsoft.com/office/drawing/2014/chart" uri="{C3380CC4-5D6E-409C-BE32-E72D297353CC}">
              <c16:uniqueId val="{0000006B-7C46-43E4-9C3F-6336691D5341}"/>
            </c:ext>
          </c:extLst>
        </c:ser>
        <c:ser>
          <c:idx val="28"/>
          <c:order val="28"/>
          <c:tx>
            <c:strRef>
              <c:f>'RB Chart Inputs - Top Level'!$B$31</c:f>
              <c:strCache>
                <c:ptCount val="1"/>
                <c:pt idx="0">
                  <c:v>US Leveraged Loan</c:v>
                </c:pt>
              </c:strCache>
            </c:strRef>
          </c:tx>
          <c:spPr>
            <a:solidFill>
              <a:schemeClr val="accent5">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Level'!$F$31:$O$31</c:f>
            </c:numRef>
          </c:val>
          <c:extLst>
            <c:ext xmlns:c16="http://schemas.microsoft.com/office/drawing/2014/chart" uri="{C3380CC4-5D6E-409C-BE32-E72D297353CC}">
              <c16:uniqueId val="{0000006C-7C46-43E4-9C3F-6336691D5341}"/>
            </c:ext>
          </c:extLst>
        </c:ser>
        <c:ser>
          <c:idx val="29"/>
          <c:order val="29"/>
          <c:tx>
            <c:strRef>
              <c:f>'RB Chart Inputs - Top Level'!$B$32</c:f>
              <c:strCache>
                <c:ptCount val="1"/>
                <c:pt idx="0">
                  <c:v>Emerging Market External Debt</c:v>
                </c:pt>
              </c:strCache>
            </c:strRef>
          </c:tx>
          <c:spPr>
            <a:solidFill>
              <a:srgbClr val="50B2D9"/>
            </a:solidFill>
            <a:ln>
              <a:noFill/>
            </a:ln>
            <a:effectLst/>
          </c:spPr>
          <c:invertIfNegative val="0"/>
          <c:dPt>
            <c:idx val="0"/>
            <c:invertIfNegative val="0"/>
            <c:bubble3D val="0"/>
            <c:spPr>
              <a:solidFill>
                <a:srgbClr val="50B2D9"/>
              </a:solidFill>
              <a:ln>
                <a:solidFill>
                  <a:srgbClr val="50B2D9"/>
                </a:solidFill>
              </a:ln>
              <a:effectLst/>
            </c:spPr>
            <c:extLst>
              <c:ext xmlns:c16="http://schemas.microsoft.com/office/drawing/2014/chart" uri="{C3380CC4-5D6E-409C-BE32-E72D297353CC}">
                <c16:uniqueId val="{0000006E-7C46-43E4-9C3F-6336691D5341}"/>
              </c:ext>
            </c:extLst>
          </c:dPt>
          <c:dPt>
            <c:idx val="1"/>
            <c:invertIfNegative val="0"/>
            <c:bubble3D val="0"/>
            <c:spPr>
              <a:solidFill>
                <a:srgbClr val="50B2D9"/>
              </a:solidFill>
              <a:ln>
                <a:solidFill>
                  <a:srgbClr val="50B2D9"/>
                </a:solidFill>
              </a:ln>
              <a:effectLst/>
            </c:spPr>
            <c:extLst>
              <c:ext xmlns:c16="http://schemas.microsoft.com/office/drawing/2014/chart" uri="{C3380CC4-5D6E-409C-BE32-E72D297353CC}">
                <c16:uniqueId val="{00000070-7C46-43E4-9C3F-6336691D5341}"/>
              </c:ext>
            </c:extLst>
          </c:dPt>
          <c:dPt>
            <c:idx val="2"/>
            <c:invertIfNegative val="0"/>
            <c:bubble3D val="0"/>
            <c:spPr>
              <a:solidFill>
                <a:srgbClr val="50B2D9"/>
              </a:solidFill>
              <a:ln>
                <a:solidFill>
                  <a:srgbClr val="50B2D9"/>
                </a:solidFill>
              </a:ln>
              <a:effectLst/>
            </c:spPr>
            <c:extLst>
              <c:ext xmlns:c16="http://schemas.microsoft.com/office/drawing/2014/chart" uri="{C3380CC4-5D6E-409C-BE32-E72D297353CC}">
                <c16:uniqueId val="{00000072-7C46-43E4-9C3F-6336691D5341}"/>
              </c:ext>
            </c:extLst>
          </c:dPt>
          <c:dPt>
            <c:idx val="3"/>
            <c:invertIfNegative val="0"/>
            <c:bubble3D val="0"/>
            <c:spPr>
              <a:solidFill>
                <a:srgbClr val="50B2D9"/>
              </a:solidFill>
              <a:ln>
                <a:solidFill>
                  <a:srgbClr val="50B2D9"/>
                </a:solidFill>
              </a:ln>
              <a:effectLst/>
            </c:spPr>
            <c:extLst>
              <c:ext xmlns:c16="http://schemas.microsoft.com/office/drawing/2014/chart" uri="{C3380CC4-5D6E-409C-BE32-E72D297353CC}">
                <c16:uniqueId val="{00000074-7C46-43E4-9C3F-6336691D5341}"/>
              </c:ext>
            </c:extLst>
          </c:dPt>
          <c:dPt>
            <c:idx val="4"/>
            <c:invertIfNegative val="0"/>
            <c:bubble3D val="0"/>
            <c:spPr>
              <a:solidFill>
                <a:srgbClr val="50B2D9"/>
              </a:solidFill>
              <a:ln>
                <a:solidFill>
                  <a:srgbClr val="50B2D9"/>
                </a:solidFill>
              </a:ln>
              <a:effectLst/>
            </c:spPr>
            <c:extLst>
              <c:ext xmlns:c16="http://schemas.microsoft.com/office/drawing/2014/chart" uri="{C3380CC4-5D6E-409C-BE32-E72D297353CC}">
                <c16:uniqueId val="{00000076-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Level'!$F$32:$O$32</c:f>
              <c:numCache>
                <c:formatCode>0.00%</c:formatCode>
                <c:ptCount val="5"/>
                <c:pt idx="0">
                  <c:v>0.01</c:v>
                </c:pt>
                <c:pt idx="1">
                  <c:v>0.01</c:v>
                </c:pt>
                <c:pt idx="2">
                  <c:v>0</c:v>
                </c:pt>
                <c:pt idx="3">
                  <c:v>0</c:v>
                </c:pt>
                <c:pt idx="4">
                  <c:v>0</c:v>
                </c:pt>
              </c:numCache>
            </c:numRef>
          </c:val>
          <c:extLst>
            <c:ext xmlns:c16="http://schemas.microsoft.com/office/drawing/2014/chart" uri="{C3380CC4-5D6E-409C-BE32-E72D297353CC}">
              <c16:uniqueId val="{00000077-7C46-43E4-9C3F-6336691D5341}"/>
            </c:ext>
          </c:extLst>
        </c:ser>
        <c:ser>
          <c:idx val="30"/>
          <c:order val="30"/>
          <c:tx>
            <c:strRef>
              <c:f>'RB Chart Inputs - Top Level'!$B$33</c:f>
              <c:strCache>
                <c:ptCount val="1"/>
                <c:pt idx="0">
                  <c:v>Emerging Market Local Currency Debt</c:v>
                </c:pt>
              </c:strCache>
            </c:strRef>
          </c:tx>
          <c:spPr>
            <a:solidFill>
              <a:srgbClr val="4BADD4"/>
            </a:solidFill>
            <a:ln>
              <a:noFill/>
            </a:ln>
            <a:effectLst/>
          </c:spPr>
          <c:invertIfNegative val="0"/>
          <c:dPt>
            <c:idx val="0"/>
            <c:invertIfNegative val="0"/>
            <c:bubble3D val="0"/>
            <c:spPr>
              <a:solidFill>
                <a:srgbClr val="4BADD4"/>
              </a:solidFill>
              <a:ln>
                <a:solidFill>
                  <a:srgbClr val="4BADD4"/>
                </a:solidFill>
              </a:ln>
              <a:effectLst/>
            </c:spPr>
            <c:extLst>
              <c:ext xmlns:c16="http://schemas.microsoft.com/office/drawing/2014/chart" uri="{C3380CC4-5D6E-409C-BE32-E72D297353CC}">
                <c16:uniqueId val="{00000079-7C46-43E4-9C3F-6336691D5341}"/>
              </c:ext>
            </c:extLst>
          </c:dPt>
          <c:dPt>
            <c:idx val="1"/>
            <c:invertIfNegative val="0"/>
            <c:bubble3D val="0"/>
            <c:spPr>
              <a:solidFill>
                <a:srgbClr val="4BADD4"/>
              </a:solidFill>
              <a:ln>
                <a:solidFill>
                  <a:srgbClr val="4BADD4"/>
                </a:solidFill>
              </a:ln>
              <a:effectLst/>
            </c:spPr>
            <c:extLst>
              <c:ext xmlns:c16="http://schemas.microsoft.com/office/drawing/2014/chart" uri="{C3380CC4-5D6E-409C-BE32-E72D297353CC}">
                <c16:uniqueId val="{0000007B-7C46-43E4-9C3F-6336691D5341}"/>
              </c:ext>
            </c:extLst>
          </c:dPt>
          <c:dPt>
            <c:idx val="2"/>
            <c:invertIfNegative val="0"/>
            <c:bubble3D val="0"/>
            <c:spPr>
              <a:solidFill>
                <a:srgbClr val="4BADD4"/>
              </a:solidFill>
              <a:ln>
                <a:solidFill>
                  <a:srgbClr val="4BADD4"/>
                </a:solidFill>
              </a:ln>
              <a:effectLst/>
            </c:spPr>
            <c:extLst>
              <c:ext xmlns:c16="http://schemas.microsoft.com/office/drawing/2014/chart" uri="{C3380CC4-5D6E-409C-BE32-E72D297353CC}">
                <c16:uniqueId val="{0000007D-7C46-43E4-9C3F-6336691D5341}"/>
              </c:ext>
            </c:extLst>
          </c:dPt>
          <c:dPt>
            <c:idx val="3"/>
            <c:invertIfNegative val="0"/>
            <c:bubble3D val="0"/>
            <c:spPr>
              <a:solidFill>
                <a:srgbClr val="4BADD4"/>
              </a:solidFill>
              <a:ln>
                <a:solidFill>
                  <a:srgbClr val="4BADD4"/>
                </a:solidFill>
              </a:ln>
              <a:effectLst/>
            </c:spPr>
            <c:extLst>
              <c:ext xmlns:c16="http://schemas.microsoft.com/office/drawing/2014/chart" uri="{C3380CC4-5D6E-409C-BE32-E72D297353CC}">
                <c16:uniqueId val="{0000007F-7C46-43E4-9C3F-6336691D5341}"/>
              </c:ext>
            </c:extLst>
          </c:dPt>
          <c:dPt>
            <c:idx val="4"/>
            <c:invertIfNegative val="0"/>
            <c:bubble3D val="0"/>
            <c:spPr>
              <a:solidFill>
                <a:srgbClr val="4BADD4"/>
              </a:solidFill>
              <a:ln>
                <a:solidFill>
                  <a:srgbClr val="4BADD4"/>
                </a:solidFill>
              </a:ln>
              <a:effectLst/>
            </c:spPr>
            <c:extLst>
              <c:ext xmlns:c16="http://schemas.microsoft.com/office/drawing/2014/chart" uri="{C3380CC4-5D6E-409C-BE32-E72D297353CC}">
                <c16:uniqueId val="{00000081-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Level'!$F$33:$O$33</c:f>
              <c:numCache>
                <c:formatCode>0.00%</c:formatCode>
                <c:ptCount val="5"/>
                <c:pt idx="0">
                  <c:v>0.01</c:v>
                </c:pt>
                <c:pt idx="1">
                  <c:v>0.01</c:v>
                </c:pt>
                <c:pt idx="2">
                  <c:v>0</c:v>
                </c:pt>
                <c:pt idx="3">
                  <c:v>0</c:v>
                </c:pt>
                <c:pt idx="4">
                  <c:v>0</c:v>
                </c:pt>
              </c:numCache>
            </c:numRef>
          </c:val>
          <c:extLst>
            <c:ext xmlns:c16="http://schemas.microsoft.com/office/drawing/2014/chart" uri="{C3380CC4-5D6E-409C-BE32-E72D297353CC}">
              <c16:uniqueId val="{00000082-7C46-43E4-9C3F-6336691D5341}"/>
            </c:ext>
          </c:extLst>
        </c:ser>
        <c:ser>
          <c:idx val="31"/>
          <c:order val="31"/>
          <c:tx>
            <c:strRef>
              <c:f>'RB Chart Inputs - Top Level'!$B$34</c:f>
              <c:strCache>
                <c:ptCount val="1"/>
                <c:pt idx="0">
                  <c:v>Non-US Government Bond</c:v>
                </c:pt>
              </c:strCache>
            </c:strRef>
          </c:tx>
          <c:spPr>
            <a:solidFill>
              <a:schemeClr val="accent2">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Level'!$F$34:$O$34</c:f>
            </c:numRef>
          </c:val>
          <c:extLst>
            <c:ext xmlns:c16="http://schemas.microsoft.com/office/drawing/2014/chart" uri="{C3380CC4-5D6E-409C-BE32-E72D297353CC}">
              <c16:uniqueId val="{00000083-7C46-43E4-9C3F-6336691D5341}"/>
            </c:ext>
          </c:extLst>
        </c:ser>
        <c:ser>
          <c:idx val="32"/>
          <c:order val="32"/>
          <c:tx>
            <c:strRef>
              <c:f>'RB Chart Inputs - Top Level'!$B$35</c:f>
              <c:strCache>
                <c:ptCount val="1"/>
                <c:pt idx="0">
                  <c:v>Non-US Government Bond (USD Hedge)</c:v>
                </c:pt>
              </c:strCache>
            </c:strRef>
          </c:tx>
          <c:spPr>
            <a:solidFill>
              <a:schemeClr val="accent3">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Level'!$F$35:$O$35</c:f>
            </c:numRef>
          </c:val>
          <c:extLst>
            <c:ext xmlns:c16="http://schemas.microsoft.com/office/drawing/2014/chart" uri="{C3380CC4-5D6E-409C-BE32-E72D297353CC}">
              <c16:uniqueId val="{00000084-7C46-43E4-9C3F-6336691D5341}"/>
            </c:ext>
          </c:extLst>
        </c:ser>
        <c:ser>
          <c:idx val="33"/>
          <c:order val="33"/>
          <c:tx>
            <c:strRef>
              <c:f>'RB Chart Inputs - Top Level'!$B$36</c:f>
              <c:strCache>
                <c:ptCount val="1"/>
                <c:pt idx="0">
                  <c:v>Global Government Bond</c:v>
                </c:pt>
              </c:strCache>
            </c:strRef>
          </c:tx>
          <c:spPr>
            <a:solidFill>
              <a:schemeClr val="accent4">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Level'!$F$36:$O$36</c:f>
            </c:numRef>
          </c:val>
          <c:extLst>
            <c:ext xmlns:c16="http://schemas.microsoft.com/office/drawing/2014/chart" uri="{C3380CC4-5D6E-409C-BE32-E72D297353CC}">
              <c16:uniqueId val="{00000085-7C46-43E4-9C3F-6336691D5341}"/>
            </c:ext>
          </c:extLst>
        </c:ser>
        <c:ser>
          <c:idx val="34"/>
          <c:order val="34"/>
          <c:tx>
            <c:strRef>
              <c:f>'RB Chart Inputs - Top Level'!$B$37</c:f>
              <c:strCache>
                <c:ptCount val="1"/>
                <c:pt idx="0">
                  <c:v>Global Government Bond (USD Hedge)</c:v>
                </c:pt>
              </c:strCache>
            </c:strRef>
          </c:tx>
          <c:spPr>
            <a:solidFill>
              <a:schemeClr val="accent5">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Level'!$F$37:$O$37</c:f>
            </c:numRef>
          </c:val>
          <c:extLst>
            <c:ext xmlns:c16="http://schemas.microsoft.com/office/drawing/2014/chart" uri="{C3380CC4-5D6E-409C-BE32-E72D297353CC}">
              <c16:uniqueId val="{00000086-7C46-43E4-9C3F-6336691D5341}"/>
            </c:ext>
          </c:extLst>
        </c:ser>
        <c:ser>
          <c:idx val="35"/>
          <c:order val="35"/>
          <c:tx>
            <c:strRef>
              <c:f>'RB Chart Inputs - Top Level'!$B$38</c:f>
              <c:strCache>
                <c:ptCount val="1"/>
                <c:pt idx="0">
                  <c:v>Non-US Inflation-Linked Bond (USD Hedge)</c:v>
                </c:pt>
              </c:strCache>
            </c:strRef>
          </c:tx>
          <c:spPr>
            <a:solidFill>
              <a:schemeClr val="accent6">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Level'!$F$38:$O$38</c:f>
            </c:numRef>
          </c:val>
          <c:extLst>
            <c:ext xmlns:c16="http://schemas.microsoft.com/office/drawing/2014/chart" uri="{C3380CC4-5D6E-409C-BE32-E72D297353CC}">
              <c16:uniqueId val="{00000087-7C46-43E4-9C3F-6336691D5341}"/>
            </c:ext>
          </c:extLst>
        </c:ser>
        <c:ser>
          <c:idx val="37"/>
          <c:order val="36"/>
          <c:tx>
            <c:strRef>
              <c:f>'RB Chart Inputs - Top Level'!$B$39</c:f>
              <c:strCache>
                <c:ptCount val="1"/>
                <c:pt idx="0">
                  <c:v>Global Multi-Sector Fixed Income</c:v>
                </c:pt>
              </c:strCache>
            </c:strRef>
          </c:tx>
          <c:spPr>
            <a:solidFill>
              <a:schemeClr val="accent2">
                <a:lumMod val="70000"/>
                <a:lumOff val="3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Level'!$F$39:$O$39</c:f>
            </c:numRef>
          </c:val>
          <c:extLst>
            <c:ext xmlns:c16="http://schemas.microsoft.com/office/drawing/2014/chart" uri="{C3380CC4-5D6E-409C-BE32-E72D297353CC}">
              <c16:uniqueId val="{00000088-7C46-43E4-9C3F-6336691D5341}"/>
            </c:ext>
          </c:extLst>
        </c:ser>
        <c:ser>
          <c:idx val="38"/>
          <c:order val="37"/>
          <c:tx>
            <c:strRef>
              <c:f>'RB Chart Inputs - Top Level'!$B$40</c:f>
              <c:strCache>
                <c:ptCount val="1"/>
                <c:pt idx="0">
                  <c:v>Absolute Return Fixed Income</c:v>
                </c:pt>
              </c:strCache>
            </c:strRef>
          </c:tx>
          <c:spPr>
            <a:solidFill>
              <a:schemeClr val="accent3">
                <a:lumMod val="70000"/>
                <a:lumOff val="3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Level'!$F$40:$O$40</c:f>
            </c:numRef>
          </c:val>
          <c:extLst>
            <c:ext xmlns:c16="http://schemas.microsoft.com/office/drawing/2014/chart" uri="{C3380CC4-5D6E-409C-BE32-E72D297353CC}">
              <c16:uniqueId val="{00000089-7C46-43E4-9C3F-6336691D5341}"/>
            </c:ext>
          </c:extLst>
        </c:ser>
        <c:ser>
          <c:idx val="39"/>
          <c:order val="38"/>
          <c:tx>
            <c:strRef>
              <c:f>'RB Chart Inputs - Top Level'!$B$41</c:f>
              <c:strCache>
                <c:ptCount val="1"/>
                <c:pt idx="0">
                  <c:v>US Municipal Bond</c:v>
                </c:pt>
              </c:strCache>
            </c:strRef>
          </c:tx>
          <c:spPr>
            <a:solidFill>
              <a:schemeClr val="accent4">
                <a:lumMod val="70000"/>
                <a:lumOff val="3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Level'!$F$41:$O$41</c:f>
            </c:numRef>
          </c:val>
          <c:extLst>
            <c:ext xmlns:c16="http://schemas.microsoft.com/office/drawing/2014/chart" uri="{C3380CC4-5D6E-409C-BE32-E72D297353CC}">
              <c16:uniqueId val="{0000008A-7C46-43E4-9C3F-6336691D5341}"/>
            </c:ext>
          </c:extLst>
        </c:ser>
        <c:ser>
          <c:idx val="40"/>
          <c:order val="39"/>
          <c:tx>
            <c:strRef>
              <c:f>'RB Chart Inputs - Top Level'!$B$42</c:f>
              <c:strCache>
                <c:ptCount val="1"/>
                <c:pt idx="0">
                  <c:v>US Municipal Bond (1-10 Year)</c:v>
                </c:pt>
              </c:strCache>
            </c:strRef>
          </c:tx>
          <c:spPr>
            <a:solidFill>
              <a:schemeClr val="accent5">
                <a:lumMod val="70000"/>
                <a:lumOff val="3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Level'!$F$42:$O$42</c:f>
            </c:numRef>
          </c:val>
          <c:extLst>
            <c:ext xmlns:c16="http://schemas.microsoft.com/office/drawing/2014/chart" uri="{C3380CC4-5D6E-409C-BE32-E72D297353CC}">
              <c16:uniqueId val="{0000008B-7C46-43E4-9C3F-6336691D5341}"/>
            </c:ext>
          </c:extLst>
        </c:ser>
        <c:ser>
          <c:idx val="41"/>
          <c:order val="40"/>
          <c:tx>
            <c:strRef>
              <c:f>'RB Chart Inputs - Top Level'!$B$43</c:f>
              <c:strCache>
                <c:ptCount val="1"/>
                <c:pt idx="0">
                  <c:v>US High Yield Municipal Bond</c:v>
                </c:pt>
              </c:strCache>
            </c:strRef>
          </c:tx>
          <c:spPr>
            <a:solidFill>
              <a:schemeClr val="accent6">
                <a:lumMod val="70000"/>
                <a:lumOff val="3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Level'!$F$43:$O$43</c:f>
            </c:numRef>
          </c:val>
          <c:extLst>
            <c:ext xmlns:c16="http://schemas.microsoft.com/office/drawing/2014/chart" uri="{C3380CC4-5D6E-409C-BE32-E72D297353CC}">
              <c16:uniqueId val="{0000008C-7C46-43E4-9C3F-6336691D5341}"/>
            </c:ext>
          </c:extLst>
        </c:ser>
        <c:ser>
          <c:idx val="42"/>
          <c:order val="41"/>
          <c:tx>
            <c:strRef>
              <c:f>'RB Chart Inputs - Top Level'!$B$44</c:f>
              <c:strCache>
                <c:ptCount val="1"/>
                <c:pt idx="0">
                  <c:v>Hedge Fund - Credit</c:v>
                </c:pt>
              </c:strCache>
            </c:strRef>
          </c:tx>
          <c:spPr>
            <a:solidFill>
              <a:srgbClr val="1E99D8"/>
            </a:solidFill>
            <a:ln>
              <a:noFill/>
            </a:ln>
            <a:effectLst/>
          </c:spPr>
          <c:invertIfNegative val="0"/>
          <c:dPt>
            <c:idx val="0"/>
            <c:invertIfNegative val="0"/>
            <c:bubble3D val="0"/>
            <c:spPr>
              <a:solidFill>
                <a:srgbClr val="1E99D8"/>
              </a:solidFill>
              <a:ln>
                <a:solidFill>
                  <a:srgbClr val="1E99D8"/>
                </a:solidFill>
              </a:ln>
              <a:effectLst/>
            </c:spPr>
            <c:extLst>
              <c:ext xmlns:c16="http://schemas.microsoft.com/office/drawing/2014/chart" uri="{C3380CC4-5D6E-409C-BE32-E72D297353CC}">
                <c16:uniqueId val="{0000008E-7C46-43E4-9C3F-6336691D5341}"/>
              </c:ext>
            </c:extLst>
          </c:dPt>
          <c:dPt>
            <c:idx val="1"/>
            <c:invertIfNegative val="0"/>
            <c:bubble3D val="0"/>
            <c:spPr>
              <a:solidFill>
                <a:srgbClr val="1E99D8"/>
              </a:solidFill>
              <a:ln>
                <a:solidFill>
                  <a:srgbClr val="1E99D8"/>
                </a:solidFill>
              </a:ln>
              <a:effectLst/>
            </c:spPr>
            <c:extLst>
              <c:ext xmlns:c16="http://schemas.microsoft.com/office/drawing/2014/chart" uri="{C3380CC4-5D6E-409C-BE32-E72D297353CC}">
                <c16:uniqueId val="{00000090-7C46-43E4-9C3F-6336691D5341}"/>
              </c:ext>
            </c:extLst>
          </c:dPt>
          <c:dPt>
            <c:idx val="2"/>
            <c:invertIfNegative val="0"/>
            <c:bubble3D val="0"/>
            <c:spPr>
              <a:solidFill>
                <a:srgbClr val="1E99D8"/>
              </a:solidFill>
              <a:ln>
                <a:solidFill>
                  <a:srgbClr val="1E99D8"/>
                </a:solidFill>
              </a:ln>
              <a:effectLst/>
            </c:spPr>
            <c:extLst>
              <c:ext xmlns:c16="http://schemas.microsoft.com/office/drawing/2014/chart" uri="{C3380CC4-5D6E-409C-BE32-E72D297353CC}">
                <c16:uniqueId val="{00000092-7C46-43E4-9C3F-6336691D5341}"/>
              </c:ext>
            </c:extLst>
          </c:dPt>
          <c:dPt>
            <c:idx val="3"/>
            <c:invertIfNegative val="0"/>
            <c:bubble3D val="0"/>
            <c:spPr>
              <a:solidFill>
                <a:srgbClr val="1E99D8"/>
              </a:solidFill>
              <a:ln>
                <a:solidFill>
                  <a:srgbClr val="1E99D8"/>
                </a:solidFill>
              </a:ln>
              <a:effectLst/>
            </c:spPr>
            <c:extLst>
              <c:ext xmlns:c16="http://schemas.microsoft.com/office/drawing/2014/chart" uri="{C3380CC4-5D6E-409C-BE32-E72D297353CC}">
                <c16:uniqueId val="{00000094-7C46-43E4-9C3F-6336691D5341}"/>
              </c:ext>
            </c:extLst>
          </c:dPt>
          <c:dPt>
            <c:idx val="4"/>
            <c:invertIfNegative val="0"/>
            <c:bubble3D val="0"/>
            <c:spPr>
              <a:solidFill>
                <a:srgbClr val="1E99D8"/>
              </a:solidFill>
              <a:ln>
                <a:solidFill>
                  <a:srgbClr val="1E99D8"/>
                </a:solidFill>
              </a:ln>
              <a:effectLst/>
            </c:spPr>
            <c:extLst>
              <c:ext xmlns:c16="http://schemas.microsoft.com/office/drawing/2014/chart" uri="{C3380CC4-5D6E-409C-BE32-E72D297353CC}">
                <c16:uniqueId val="{00000096-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Level'!$F$44:$O$44</c:f>
              <c:numCache>
                <c:formatCode>0.00%</c:formatCode>
                <c:ptCount val="5"/>
                <c:pt idx="0">
                  <c:v>7.0000000000000007E-2</c:v>
                </c:pt>
                <c:pt idx="1">
                  <c:v>7.0000000000000007E-2</c:v>
                </c:pt>
                <c:pt idx="2">
                  <c:v>0.08</c:v>
                </c:pt>
                <c:pt idx="3">
                  <c:v>0.08</c:v>
                </c:pt>
                <c:pt idx="4">
                  <c:v>0.08</c:v>
                </c:pt>
              </c:numCache>
            </c:numRef>
          </c:val>
          <c:extLst>
            <c:ext xmlns:c16="http://schemas.microsoft.com/office/drawing/2014/chart" uri="{C3380CC4-5D6E-409C-BE32-E72D297353CC}">
              <c16:uniqueId val="{00000097-7C46-43E4-9C3F-6336691D5341}"/>
            </c:ext>
          </c:extLst>
        </c:ser>
        <c:ser>
          <c:idx val="43"/>
          <c:order val="42"/>
          <c:tx>
            <c:strRef>
              <c:f>'RB Chart Inputs - Top Level'!$B$45</c:f>
              <c:strCache>
                <c:ptCount val="1"/>
                <c:pt idx="0">
                  <c:v>Private Debt - Credit Opportunities</c:v>
                </c:pt>
              </c:strCache>
            </c:strRef>
          </c:tx>
          <c:spPr>
            <a:solidFill>
              <a:schemeClr val="accent2">
                <a:lumMod val="7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Level'!$F$45:$O$45</c:f>
            </c:numRef>
          </c:val>
          <c:extLst>
            <c:ext xmlns:c16="http://schemas.microsoft.com/office/drawing/2014/chart" uri="{C3380CC4-5D6E-409C-BE32-E72D297353CC}">
              <c16:uniqueId val="{00000098-7C46-43E4-9C3F-6336691D5341}"/>
            </c:ext>
          </c:extLst>
        </c:ser>
        <c:ser>
          <c:idx val="44"/>
          <c:order val="43"/>
          <c:tx>
            <c:strRef>
              <c:f>'RB Chart Inputs - Top Level'!$B$46</c:f>
              <c:strCache>
                <c:ptCount val="1"/>
                <c:pt idx="0">
                  <c:v>Private Debt - Distressed</c:v>
                </c:pt>
              </c:strCache>
            </c:strRef>
          </c:tx>
          <c:spPr>
            <a:solidFill>
              <a:schemeClr val="accent3">
                <a:lumMod val="7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Level'!$F$46:$O$46</c:f>
            </c:numRef>
          </c:val>
          <c:extLst>
            <c:ext xmlns:c16="http://schemas.microsoft.com/office/drawing/2014/chart" uri="{C3380CC4-5D6E-409C-BE32-E72D297353CC}">
              <c16:uniqueId val="{00000099-7C46-43E4-9C3F-6336691D5341}"/>
            </c:ext>
          </c:extLst>
        </c:ser>
        <c:ser>
          <c:idx val="45"/>
          <c:order val="44"/>
          <c:tx>
            <c:strRef>
              <c:f>'RB Chart Inputs - Top Level'!$B$47</c:f>
              <c:strCache>
                <c:ptCount val="1"/>
                <c:pt idx="0">
                  <c:v>Private Debt - Direct Lending</c:v>
                </c:pt>
              </c:strCache>
            </c:strRef>
          </c:tx>
          <c:spPr>
            <a:solidFill>
              <a:schemeClr val="accent4">
                <a:lumMod val="7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Level'!$F$47:$O$47</c:f>
            </c:numRef>
          </c:val>
          <c:extLst>
            <c:ext xmlns:c16="http://schemas.microsoft.com/office/drawing/2014/chart" uri="{C3380CC4-5D6E-409C-BE32-E72D297353CC}">
              <c16:uniqueId val="{0000009A-7C46-43E4-9C3F-6336691D5341}"/>
            </c:ext>
          </c:extLst>
        </c:ser>
        <c:ser>
          <c:idx val="46"/>
          <c:order val="45"/>
          <c:tx>
            <c:strRef>
              <c:f>'RB Chart Inputs - Top Level'!$B$48</c:f>
              <c:strCache>
                <c:ptCount val="1"/>
                <c:pt idx="0">
                  <c:v>Private Debt</c:v>
                </c:pt>
              </c:strCache>
            </c:strRef>
          </c:tx>
          <c:spPr>
            <a:solidFill>
              <a:srgbClr val="32ADEC"/>
            </a:solidFill>
            <a:ln>
              <a:noFill/>
            </a:ln>
            <a:effectLst/>
          </c:spPr>
          <c:invertIfNegative val="0"/>
          <c:dPt>
            <c:idx val="0"/>
            <c:invertIfNegative val="0"/>
            <c:bubble3D val="0"/>
            <c:spPr>
              <a:solidFill>
                <a:srgbClr val="32ADEC"/>
              </a:solidFill>
              <a:ln>
                <a:solidFill>
                  <a:srgbClr val="32ADEC"/>
                </a:solidFill>
              </a:ln>
              <a:effectLst/>
            </c:spPr>
            <c:extLst>
              <c:ext xmlns:c16="http://schemas.microsoft.com/office/drawing/2014/chart" uri="{C3380CC4-5D6E-409C-BE32-E72D297353CC}">
                <c16:uniqueId val="{0000009C-7C46-43E4-9C3F-6336691D5341}"/>
              </c:ext>
            </c:extLst>
          </c:dPt>
          <c:dPt>
            <c:idx val="1"/>
            <c:invertIfNegative val="0"/>
            <c:bubble3D val="0"/>
            <c:spPr>
              <a:solidFill>
                <a:srgbClr val="32ADEC"/>
              </a:solidFill>
              <a:ln>
                <a:solidFill>
                  <a:srgbClr val="32ADEC"/>
                </a:solidFill>
              </a:ln>
              <a:effectLst/>
            </c:spPr>
            <c:extLst>
              <c:ext xmlns:c16="http://schemas.microsoft.com/office/drawing/2014/chart" uri="{C3380CC4-5D6E-409C-BE32-E72D297353CC}">
                <c16:uniqueId val="{0000009E-7C46-43E4-9C3F-6336691D5341}"/>
              </c:ext>
            </c:extLst>
          </c:dPt>
          <c:dPt>
            <c:idx val="2"/>
            <c:invertIfNegative val="0"/>
            <c:bubble3D val="0"/>
            <c:spPr>
              <a:solidFill>
                <a:srgbClr val="32ADEC"/>
              </a:solidFill>
              <a:ln>
                <a:solidFill>
                  <a:srgbClr val="32ADEC"/>
                </a:solidFill>
              </a:ln>
              <a:effectLst/>
            </c:spPr>
            <c:extLst>
              <c:ext xmlns:c16="http://schemas.microsoft.com/office/drawing/2014/chart" uri="{C3380CC4-5D6E-409C-BE32-E72D297353CC}">
                <c16:uniqueId val="{000000A0-7C46-43E4-9C3F-6336691D5341}"/>
              </c:ext>
            </c:extLst>
          </c:dPt>
          <c:dPt>
            <c:idx val="3"/>
            <c:invertIfNegative val="0"/>
            <c:bubble3D val="0"/>
            <c:spPr>
              <a:solidFill>
                <a:srgbClr val="32ADEC"/>
              </a:solidFill>
              <a:ln>
                <a:solidFill>
                  <a:srgbClr val="32ADEC"/>
                </a:solidFill>
              </a:ln>
              <a:effectLst/>
            </c:spPr>
            <c:extLst>
              <c:ext xmlns:c16="http://schemas.microsoft.com/office/drawing/2014/chart" uri="{C3380CC4-5D6E-409C-BE32-E72D297353CC}">
                <c16:uniqueId val="{000000A2-7C46-43E4-9C3F-6336691D5341}"/>
              </c:ext>
            </c:extLst>
          </c:dPt>
          <c:dPt>
            <c:idx val="4"/>
            <c:invertIfNegative val="0"/>
            <c:bubble3D val="0"/>
            <c:spPr>
              <a:solidFill>
                <a:srgbClr val="32ADEC"/>
              </a:solidFill>
              <a:ln>
                <a:solidFill>
                  <a:srgbClr val="32ADEC"/>
                </a:solidFill>
              </a:ln>
              <a:effectLst/>
            </c:spPr>
            <c:extLst>
              <c:ext xmlns:c16="http://schemas.microsoft.com/office/drawing/2014/chart" uri="{C3380CC4-5D6E-409C-BE32-E72D297353CC}">
                <c16:uniqueId val="{000000A4-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Level'!$F$48:$O$48</c:f>
              <c:numCache>
                <c:formatCode>0.00%</c:formatCode>
                <c:ptCount val="5"/>
                <c:pt idx="0">
                  <c:v>0.16</c:v>
                </c:pt>
                <c:pt idx="1">
                  <c:v>0.18</c:v>
                </c:pt>
                <c:pt idx="2">
                  <c:v>0.17</c:v>
                </c:pt>
                <c:pt idx="3">
                  <c:v>0.18</c:v>
                </c:pt>
                <c:pt idx="4">
                  <c:v>0.18</c:v>
                </c:pt>
              </c:numCache>
            </c:numRef>
          </c:val>
          <c:extLst>
            <c:ext xmlns:c16="http://schemas.microsoft.com/office/drawing/2014/chart" uri="{C3380CC4-5D6E-409C-BE32-E72D297353CC}">
              <c16:uniqueId val="{000000A5-7C46-43E4-9C3F-6336691D5341}"/>
            </c:ext>
          </c:extLst>
        </c:ser>
        <c:ser>
          <c:idx val="47"/>
          <c:order val="46"/>
          <c:tx>
            <c:strRef>
              <c:f>'RB Chart Inputs - Top Level'!$B$49</c:f>
              <c:strCache>
                <c:ptCount val="1"/>
                <c:pt idx="0">
                  <c:v>US Short-Term TIPS (1-3 Year)</c:v>
                </c:pt>
              </c:strCache>
            </c:strRef>
          </c:tx>
          <c:spPr>
            <a:solidFill>
              <a:schemeClr val="accent6">
                <a:lumMod val="7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Level'!$F$49:$O$49</c:f>
            </c:numRef>
          </c:val>
          <c:extLst>
            <c:ext xmlns:c16="http://schemas.microsoft.com/office/drawing/2014/chart" uri="{C3380CC4-5D6E-409C-BE32-E72D297353CC}">
              <c16:uniqueId val="{000000A6-7C46-43E4-9C3F-6336691D5341}"/>
            </c:ext>
          </c:extLst>
        </c:ser>
        <c:ser>
          <c:idx val="48"/>
          <c:order val="47"/>
          <c:tx>
            <c:strRef>
              <c:f>'RB Chart Inputs - Top Level'!$B$50</c:f>
              <c:strCache>
                <c:ptCount val="1"/>
                <c:pt idx="0">
                  <c:v>US Short-Term Treasury Bond (1-3 Year)</c:v>
                </c:pt>
              </c:strCache>
            </c:strRef>
          </c:tx>
          <c:spPr>
            <a:solidFill>
              <a:schemeClr val="accent1">
                <a:lumMod val="50000"/>
                <a:lumOff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Level'!$F$50:$O$50</c:f>
            </c:numRef>
          </c:val>
          <c:extLst>
            <c:ext xmlns:c16="http://schemas.microsoft.com/office/drawing/2014/chart" uri="{C3380CC4-5D6E-409C-BE32-E72D297353CC}">
              <c16:uniqueId val="{000000A7-7C46-43E4-9C3F-6336691D5341}"/>
            </c:ext>
          </c:extLst>
        </c:ser>
        <c:ser>
          <c:idx val="49"/>
          <c:order val="48"/>
          <c:tx>
            <c:strRef>
              <c:f>'RB Chart Inputs - Top Level'!$B$51</c:f>
              <c:strCache>
                <c:ptCount val="1"/>
                <c:pt idx="0">
                  <c:v>US Short-Term Corporate Bond (1-3 Year)</c:v>
                </c:pt>
              </c:strCache>
            </c:strRef>
          </c:tx>
          <c:spPr>
            <a:solidFill>
              <a:schemeClr val="accent2">
                <a:lumMod val="50000"/>
                <a:lumOff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Level'!$F$51:$O$51</c:f>
            </c:numRef>
          </c:val>
          <c:extLst>
            <c:ext xmlns:c16="http://schemas.microsoft.com/office/drawing/2014/chart" uri="{C3380CC4-5D6E-409C-BE32-E72D297353CC}">
              <c16:uniqueId val="{000000A8-7C46-43E4-9C3F-6336691D5341}"/>
            </c:ext>
          </c:extLst>
        </c:ser>
        <c:ser>
          <c:idx val="50"/>
          <c:order val="49"/>
          <c:tx>
            <c:strRef>
              <c:f>'RB Chart Inputs - Top Level'!$B$52</c:f>
              <c:strCache>
                <c:ptCount val="1"/>
                <c:pt idx="0">
                  <c:v>US Short-Term High Yield Corporate Bond (1-3 Year)</c:v>
                </c:pt>
              </c:strCache>
            </c:strRef>
          </c:tx>
          <c:spPr>
            <a:solidFill>
              <a:schemeClr val="accent3">
                <a:lumMod val="50000"/>
                <a:lumOff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Level'!$F$52:$O$52</c:f>
            </c:numRef>
          </c:val>
          <c:extLst>
            <c:ext xmlns:c16="http://schemas.microsoft.com/office/drawing/2014/chart" uri="{C3380CC4-5D6E-409C-BE32-E72D297353CC}">
              <c16:uniqueId val="{000000A9-7C46-43E4-9C3F-6336691D5341}"/>
            </c:ext>
          </c:extLst>
        </c:ser>
        <c:ser>
          <c:idx val="51"/>
          <c:order val="50"/>
          <c:tx>
            <c:strRef>
              <c:f>'RB Chart Inputs - Top Level'!$B$53</c:f>
              <c:strCache>
                <c:ptCount val="1"/>
                <c:pt idx="0">
                  <c:v>US Intermediate-Term TIPS (3-10 Year)</c:v>
                </c:pt>
              </c:strCache>
            </c:strRef>
          </c:tx>
          <c:spPr>
            <a:solidFill>
              <a:schemeClr val="accent4">
                <a:lumMod val="50000"/>
                <a:lumOff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Level'!$F$53:$O$53</c:f>
            </c:numRef>
          </c:val>
          <c:extLst>
            <c:ext xmlns:c16="http://schemas.microsoft.com/office/drawing/2014/chart" uri="{C3380CC4-5D6E-409C-BE32-E72D297353CC}">
              <c16:uniqueId val="{000000AA-7C46-43E4-9C3F-6336691D5341}"/>
            </c:ext>
          </c:extLst>
        </c:ser>
        <c:ser>
          <c:idx val="52"/>
          <c:order val="51"/>
          <c:tx>
            <c:strRef>
              <c:f>'RB Chart Inputs - Top Level'!$B$54</c:f>
              <c:strCache>
                <c:ptCount val="1"/>
                <c:pt idx="0">
                  <c:v>US Intermediate-Term Treasury Bond (3-10 Year)</c:v>
                </c:pt>
              </c:strCache>
            </c:strRef>
          </c:tx>
          <c:spPr>
            <a:solidFill>
              <a:schemeClr val="accent5">
                <a:lumMod val="50000"/>
                <a:lumOff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Level'!$F$54:$O$54</c:f>
            </c:numRef>
          </c:val>
          <c:extLst>
            <c:ext xmlns:c16="http://schemas.microsoft.com/office/drawing/2014/chart" uri="{C3380CC4-5D6E-409C-BE32-E72D297353CC}">
              <c16:uniqueId val="{000000AB-7C46-43E4-9C3F-6336691D5341}"/>
            </c:ext>
          </c:extLst>
        </c:ser>
        <c:ser>
          <c:idx val="53"/>
          <c:order val="52"/>
          <c:tx>
            <c:strRef>
              <c:f>'RB Chart Inputs - Top Level'!$B$55</c:f>
              <c:strCache>
                <c:ptCount val="1"/>
                <c:pt idx="0">
                  <c:v>US Intermediate-Term Corporate Bond (3-10 Year)</c:v>
                </c:pt>
              </c:strCache>
            </c:strRef>
          </c:tx>
          <c:spPr>
            <a:solidFill>
              <a:schemeClr val="accent6">
                <a:lumMod val="50000"/>
                <a:lumOff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Level'!$F$55:$O$55</c:f>
            </c:numRef>
          </c:val>
          <c:extLst>
            <c:ext xmlns:c16="http://schemas.microsoft.com/office/drawing/2014/chart" uri="{C3380CC4-5D6E-409C-BE32-E72D297353CC}">
              <c16:uniqueId val="{000000AC-7C46-43E4-9C3F-6336691D5341}"/>
            </c:ext>
          </c:extLst>
        </c:ser>
        <c:ser>
          <c:idx val="54"/>
          <c:order val="53"/>
          <c:tx>
            <c:strRef>
              <c:f>'RB Chart Inputs - Top Level'!$B$56</c:f>
              <c:strCache>
                <c:ptCount val="1"/>
                <c:pt idx="0">
                  <c:v>US Long-Term TIPS (10-30 Year)</c:v>
                </c:pt>
              </c:strCache>
            </c:strRef>
          </c:tx>
          <c:spPr>
            <a:solidFill>
              <a:schemeClr val="accent1"/>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Level'!$F$56:$O$56</c:f>
            </c:numRef>
          </c:val>
          <c:extLst>
            <c:ext xmlns:c16="http://schemas.microsoft.com/office/drawing/2014/chart" uri="{C3380CC4-5D6E-409C-BE32-E72D297353CC}">
              <c16:uniqueId val="{000000AD-7C46-43E4-9C3F-6336691D5341}"/>
            </c:ext>
          </c:extLst>
        </c:ser>
        <c:ser>
          <c:idx val="55"/>
          <c:order val="54"/>
          <c:tx>
            <c:strRef>
              <c:f>'RB Chart Inputs - Top Level'!$B$57</c:f>
              <c:strCache>
                <c:ptCount val="1"/>
                <c:pt idx="0">
                  <c:v>US Long-Term Treasury Bond (10-30 Year)</c:v>
                </c:pt>
              </c:strCache>
            </c:strRef>
          </c:tx>
          <c:spPr>
            <a:solidFill>
              <a:schemeClr val="accent2"/>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Level'!$F$57:$O$57</c:f>
            </c:numRef>
          </c:val>
          <c:extLst>
            <c:ext xmlns:c16="http://schemas.microsoft.com/office/drawing/2014/chart" uri="{C3380CC4-5D6E-409C-BE32-E72D297353CC}">
              <c16:uniqueId val="{000000AE-7C46-43E4-9C3F-6336691D5341}"/>
            </c:ext>
          </c:extLst>
        </c:ser>
        <c:ser>
          <c:idx val="56"/>
          <c:order val="55"/>
          <c:tx>
            <c:strRef>
              <c:f>'RB Chart Inputs - Top Level'!$B$58</c:f>
              <c:strCache>
                <c:ptCount val="1"/>
                <c:pt idx="0">
                  <c:v>US Long-Term Corporate Bond (10-30 Year)</c:v>
                </c:pt>
              </c:strCache>
            </c:strRef>
          </c:tx>
          <c:spPr>
            <a:solidFill>
              <a:schemeClr val="accent3"/>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Level'!$F$58:$O$58</c:f>
            </c:numRef>
          </c:val>
          <c:extLst>
            <c:ext xmlns:c16="http://schemas.microsoft.com/office/drawing/2014/chart" uri="{C3380CC4-5D6E-409C-BE32-E72D297353CC}">
              <c16:uniqueId val="{000000AF-7C46-43E4-9C3F-6336691D5341}"/>
            </c:ext>
          </c:extLst>
        </c:ser>
        <c:ser>
          <c:idx val="57"/>
          <c:order val="56"/>
          <c:tx>
            <c:strRef>
              <c:f>'RB Chart Inputs - Top Level'!$B$59</c:f>
              <c:strCache>
                <c:ptCount val="1"/>
                <c:pt idx="0">
                  <c:v>20+ Year US Treasury STRIPS</c:v>
                </c:pt>
              </c:strCache>
            </c:strRef>
          </c:tx>
          <c:spPr>
            <a:solidFill>
              <a:schemeClr val="accent4"/>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Level'!$F$59:$O$59</c:f>
            </c:numRef>
          </c:val>
          <c:extLst>
            <c:ext xmlns:c16="http://schemas.microsoft.com/office/drawing/2014/chart" uri="{C3380CC4-5D6E-409C-BE32-E72D297353CC}">
              <c16:uniqueId val="{000000B0-7C46-43E4-9C3F-6336691D5341}"/>
            </c:ext>
          </c:extLst>
        </c:ser>
        <c:ser>
          <c:idx val="58"/>
          <c:order val="57"/>
          <c:tx>
            <c:strRef>
              <c:f>'RB Chart Inputs - Top Level'!$B$60</c:f>
              <c:strCache>
                <c:ptCount val="1"/>
                <c:pt idx="0">
                  <c:v>US Long-Term Government/Credit</c:v>
                </c:pt>
              </c:strCache>
            </c:strRef>
          </c:tx>
          <c:spPr>
            <a:solidFill>
              <a:schemeClr val="accent5"/>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Level'!$F$60:$O$60</c:f>
            </c:numRef>
          </c:val>
          <c:extLst>
            <c:ext xmlns:c16="http://schemas.microsoft.com/office/drawing/2014/chart" uri="{C3380CC4-5D6E-409C-BE32-E72D297353CC}">
              <c16:uniqueId val="{000000B1-7C46-43E4-9C3F-6336691D5341}"/>
            </c:ext>
          </c:extLst>
        </c:ser>
        <c:ser>
          <c:idx val="59"/>
          <c:order val="58"/>
          <c:tx>
            <c:strRef>
              <c:f>'RB Chart Inputs - Top Level'!$B$61</c:f>
              <c:strCache>
                <c:ptCount val="1"/>
                <c:pt idx="0">
                  <c:v>20 Year LDI Product</c:v>
                </c:pt>
              </c:strCache>
            </c:strRef>
          </c:tx>
          <c:spPr>
            <a:solidFill>
              <a:schemeClr val="accent6"/>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Level'!$F$61:$O$61</c:f>
            </c:numRef>
          </c:val>
          <c:extLst>
            <c:ext xmlns:c16="http://schemas.microsoft.com/office/drawing/2014/chart" uri="{C3380CC4-5D6E-409C-BE32-E72D297353CC}">
              <c16:uniqueId val="{000000B2-7C46-43E4-9C3F-6336691D5341}"/>
            </c:ext>
          </c:extLst>
        </c:ser>
        <c:ser>
          <c:idx val="60"/>
          <c:order val="59"/>
          <c:tx>
            <c:strRef>
              <c:f>'RB Chart Inputs - Top Level'!$B$62</c:f>
              <c:strCache>
                <c:ptCount val="1"/>
                <c:pt idx="0">
                  <c:v>40 Year LDI Product</c:v>
                </c:pt>
              </c:strCache>
            </c:strRef>
          </c:tx>
          <c:spPr>
            <a:solidFill>
              <a:schemeClr val="accent1">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Level'!$F$62:$O$62</c:f>
            </c:numRef>
          </c:val>
          <c:extLst>
            <c:ext xmlns:c16="http://schemas.microsoft.com/office/drawing/2014/chart" uri="{C3380CC4-5D6E-409C-BE32-E72D297353CC}">
              <c16:uniqueId val="{000000B3-7C46-43E4-9C3F-6336691D5341}"/>
            </c:ext>
          </c:extLst>
        </c:ser>
        <c:ser>
          <c:idx val="61"/>
          <c:order val="60"/>
          <c:tx>
            <c:strRef>
              <c:f>'RB Chart Inputs - Top Level'!$B$63</c:f>
              <c:strCache>
                <c:ptCount val="1"/>
                <c:pt idx="0">
                  <c:v>50 Year LDI Product</c:v>
                </c:pt>
              </c:strCache>
            </c:strRef>
          </c:tx>
          <c:spPr>
            <a:solidFill>
              <a:schemeClr val="accent2">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Level'!$F$63:$O$63</c:f>
            </c:numRef>
          </c:val>
          <c:extLst>
            <c:ext xmlns:c16="http://schemas.microsoft.com/office/drawing/2014/chart" uri="{C3380CC4-5D6E-409C-BE32-E72D297353CC}">
              <c16:uniqueId val="{000000B4-7C46-43E4-9C3F-6336691D5341}"/>
            </c:ext>
          </c:extLst>
        </c:ser>
        <c:ser>
          <c:idx val="62"/>
          <c:order val="61"/>
          <c:tx>
            <c:strRef>
              <c:f>'RB Chart Inputs - Top Level'!$B$64</c:f>
              <c:strCache>
                <c:ptCount val="1"/>
                <c:pt idx="0">
                  <c:v>US Corporate Bond - AAA</c:v>
                </c:pt>
              </c:strCache>
            </c:strRef>
          </c:tx>
          <c:spPr>
            <a:solidFill>
              <a:schemeClr val="accent3">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Level'!$F$64:$O$64</c:f>
            </c:numRef>
          </c:val>
          <c:extLst>
            <c:ext xmlns:c16="http://schemas.microsoft.com/office/drawing/2014/chart" uri="{C3380CC4-5D6E-409C-BE32-E72D297353CC}">
              <c16:uniqueId val="{000000B5-7C46-43E4-9C3F-6336691D5341}"/>
            </c:ext>
          </c:extLst>
        </c:ser>
        <c:ser>
          <c:idx val="63"/>
          <c:order val="62"/>
          <c:tx>
            <c:strRef>
              <c:f>'RB Chart Inputs - Top Level'!$B$65</c:f>
              <c:strCache>
                <c:ptCount val="1"/>
                <c:pt idx="0">
                  <c:v>US Corporate Bond - AA</c:v>
                </c:pt>
              </c:strCache>
            </c:strRef>
          </c:tx>
          <c:spPr>
            <a:solidFill>
              <a:schemeClr val="accent4">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Level'!$F$65:$O$65</c:f>
            </c:numRef>
          </c:val>
          <c:extLst>
            <c:ext xmlns:c16="http://schemas.microsoft.com/office/drawing/2014/chart" uri="{C3380CC4-5D6E-409C-BE32-E72D297353CC}">
              <c16:uniqueId val="{000000B6-7C46-43E4-9C3F-6336691D5341}"/>
            </c:ext>
          </c:extLst>
        </c:ser>
        <c:ser>
          <c:idx val="64"/>
          <c:order val="63"/>
          <c:tx>
            <c:strRef>
              <c:f>'RB Chart Inputs - Top Level'!$B$66</c:f>
              <c:strCache>
                <c:ptCount val="1"/>
                <c:pt idx="0">
                  <c:v>US Corporate Bond - A</c:v>
                </c:pt>
              </c:strCache>
            </c:strRef>
          </c:tx>
          <c:spPr>
            <a:solidFill>
              <a:schemeClr val="accent5">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Level'!$F$66:$O$66</c:f>
            </c:numRef>
          </c:val>
          <c:extLst>
            <c:ext xmlns:c16="http://schemas.microsoft.com/office/drawing/2014/chart" uri="{C3380CC4-5D6E-409C-BE32-E72D297353CC}">
              <c16:uniqueId val="{000000B7-7C46-43E4-9C3F-6336691D5341}"/>
            </c:ext>
          </c:extLst>
        </c:ser>
        <c:ser>
          <c:idx val="65"/>
          <c:order val="64"/>
          <c:tx>
            <c:strRef>
              <c:f>'RB Chart Inputs - Top Level'!$B$67</c:f>
              <c:strCache>
                <c:ptCount val="1"/>
                <c:pt idx="0">
                  <c:v>US Corporate Bond - BBB</c:v>
                </c:pt>
              </c:strCache>
            </c:strRef>
          </c:tx>
          <c:spPr>
            <a:solidFill>
              <a:schemeClr val="accent6">
                <a:lumMod val="6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Level'!$F$67:$O$67</c:f>
            </c:numRef>
          </c:val>
          <c:extLst>
            <c:ext xmlns:c16="http://schemas.microsoft.com/office/drawing/2014/chart" uri="{C3380CC4-5D6E-409C-BE32-E72D297353CC}">
              <c16:uniqueId val="{000000B8-7C46-43E4-9C3F-6336691D5341}"/>
            </c:ext>
          </c:extLst>
        </c:ser>
        <c:ser>
          <c:idx val="66"/>
          <c:order val="65"/>
          <c:tx>
            <c:strRef>
              <c:f>'RB Chart Inputs - Top Level'!$B$68</c:f>
              <c:strCache>
                <c:ptCount val="1"/>
                <c:pt idx="0">
                  <c:v>US Corporate Bond - BB</c:v>
                </c:pt>
              </c:strCache>
            </c:strRef>
          </c:tx>
          <c:spPr>
            <a:solidFill>
              <a:schemeClr val="accent1">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Level'!$F$68:$O$68</c:f>
            </c:numRef>
          </c:val>
          <c:extLst>
            <c:ext xmlns:c16="http://schemas.microsoft.com/office/drawing/2014/chart" uri="{C3380CC4-5D6E-409C-BE32-E72D297353CC}">
              <c16:uniqueId val="{000000B9-7C46-43E4-9C3F-6336691D5341}"/>
            </c:ext>
          </c:extLst>
        </c:ser>
        <c:ser>
          <c:idx val="67"/>
          <c:order val="66"/>
          <c:tx>
            <c:strRef>
              <c:f>'RB Chart Inputs - Top Level'!$B$69</c:f>
              <c:strCache>
                <c:ptCount val="1"/>
                <c:pt idx="0">
                  <c:v>US Corporate Bond - B</c:v>
                </c:pt>
              </c:strCache>
            </c:strRef>
          </c:tx>
          <c:spPr>
            <a:solidFill>
              <a:schemeClr val="accent2">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Level'!$F$69:$O$69</c:f>
            </c:numRef>
          </c:val>
          <c:extLst>
            <c:ext xmlns:c16="http://schemas.microsoft.com/office/drawing/2014/chart" uri="{C3380CC4-5D6E-409C-BE32-E72D297353CC}">
              <c16:uniqueId val="{000000BA-7C46-43E4-9C3F-6336691D5341}"/>
            </c:ext>
          </c:extLst>
        </c:ser>
        <c:ser>
          <c:idx val="68"/>
          <c:order val="67"/>
          <c:tx>
            <c:strRef>
              <c:f>'RB Chart Inputs - Top Level'!$B$70</c:f>
              <c:strCache>
                <c:ptCount val="1"/>
                <c:pt idx="0">
                  <c:v>US Corporate Bond - CCC/Below</c:v>
                </c:pt>
              </c:strCache>
            </c:strRef>
          </c:tx>
          <c:spPr>
            <a:solidFill>
              <a:schemeClr val="accent3">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Level'!$F$70:$O$70</c:f>
            </c:numRef>
          </c:val>
          <c:extLst>
            <c:ext xmlns:c16="http://schemas.microsoft.com/office/drawing/2014/chart" uri="{C3380CC4-5D6E-409C-BE32-E72D297353CC}">
              <c16:uniqueId val="{000000BB-7C46-43E4-9C3F-6336691D5341}"/>
            </c:ext>
          </c:extLst>
        </c:ser>
        <c:ser>
          <c:idx val="69"/>
          <c:order val="68"/>
          <c:tx>
            <c:strRef>
              <c:f>'RB Chart Inputs - Top Level'!$B$71</c:f>
              <c:strCache>
                <c:ptCount val="1"/>
                <c:pt idx="0">
                  <c:v>US Securitized Bond</c:v>
                </c:pt>
              </c:strCache>
            </c:strRef>
          </c:tx>
          <c:spPr>
            <a:solidFill>
              <a:schemeClr val="accent4">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Level'!$F$71:$O$71</c:f>
            </c:numRef>
          </c:val>
          <c:extLst>
            <c:ext xmlns:c16="http://schemas.microsoft.com/office/drawing/2014/chart" uri="{C3380CC4-5D6E-409C-BE32-E72D297353CC}">
              <c16:uniqueId val="{000000BC-7C46-43E4-9C3F-6336691D5341}"/>
            </c:ext>
          </c:extLst>
        </c:ser>
        <c:ser>
          <c:idx val="70"/>
          <c:order val="69"/>
          <c:tx>
            <c:strRef>
              <c:f>'RB Chart Inputs - Top Level'!$B$72</c:f>
              <c:strCache>
                <c:ptCount val="1"/>
                <c:pt idx="0">
                  <c:v>US Collateralized Loan Obligation</c:v>
                </c:pt>
              </c:strCache>
            </c:strRef>
          </c:tx>
          <c:spPr>
            <a:solidFill>
              <a:schemeClr val="accent5">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Level'!$F$72:$O$72</c:f>
            </c:numRef>
          </c:val>
          <c:extLst>
            <c:ext xmlns:c16="http://schemas.microsoft.com/office/drawing/2014/chart" uri="{C3380CC4-5D6E-409C-BE32-E72D297353CC}">
              <c16:uniqueId val="{000000BD-7C46-43E4-9C3F-6336691D5341}"/>
            </c:ext>
          </c:extLst>
        </c:ser>
        <c:ser>
          <c:idx val="71"/>
          <c:order val="70"/>
          <c:tx>
            <c:strRef>
              <c:f>'RB Chart Inputs - Top Level'!$B$73</c:f>
              <c:strCache>
                <c:ptCount val="1"/>
                <c:pt idx="0">
                  <c:v>US High Yield Securitized Bond</c:v>
                </c:pt>
              </c:strCache>
            </c:strRef>
          </c:tx>
          <c:spPr>
            <a:solidFill>
              <a:schemeClr val="accent6">
                <a:lumMod val="80000"/>
                <a:lumOff val="2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Level'!$F$73:$O$73</c:f>
            </c:numRef>
          </c:val>
          <c:extLst>
            <c:ext xmlns:c16="http://schemas.microsoft.com/office/drawing/2014/chart" uri="{C3380CC4-5D6E-409C-BE32-E72D297353CC}">
              <c16:uniqueId val="{000000BE-7C46-43E4-9C3F-6336691D5341}"/>
            </c:ext>
          </c:extLst>
        </c:ser>
        <c:ser>
          <c:idx val="72"/>
          <c:order val="71"/>
          <c:tx>
            <c:strRef>
              <c:f>'RB Chart Inputs - Top Level'!$B$74</c:f>
              <c:strCache>
                <c:ptCount val="1"/>
                <c:pt idx="0">
                  <c:v>US High Yield Collateralized Loan Obligation</c:v>
                </c:pt>
              </c:strCache>
            </c:strRef>
          </c:tx>
          <c:spPr>
            <a:solidFill>
              <a:schemeClr val="accent1">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Level'!$F$74:$O$74</c:f>
            </c:numRef>
          </c:val>
          <c:extLst>
            <c:ext xmlns:c16="http://schemas.microsoft.com/office/drawing/2014/chart" uri="{C3380CC4-5D6E-409C-BE32-E72D297353CC}">
              <c16:uniqueId val="{000000BF-7C46-43E4-9C3F-6336691D5341}"/>
            </c:ext>
          </c:extLst>
        </c:ser>
        <c:ser>
          <c:idx val="73"/>
          <c:order val="72"/>
          <c:tx>
            <c:strRef>
              <c:f>'RB Chart Inputs - Top Level'!$B$75</c:f>
              <c:strCache>
                <c:ptCount val="1"/>
                <c:pt idx="0">
                  <c:v>US Taxable Municipal Bond</c:v>
                </c:pt>
              </c:strCache>
            </c:strRef>
          </c:tx>
          <c:spPr>
            <a:solidFill>
              <a:schemeClr val="accent2">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Level'!$F$75:$O$75</c:f>
            </c:numRef>
          </c:val>
          <c:extLst>
            <c:ext xmlns:c16="http://schemas.microsoft.com/office/drawing/2014/chart" uri="{C3380CC4-5D6E-409C-BE32-E72D297353CC}">
              <c16:uniqueId val="{000000C0-7C46-43E4-9C3F-6336691D5341}"/>
            </c:ext>
          </c:extLst>
        </c:ser>
        <c:ser>
          <c:idx val="74"/>
          <c:order val="73"/>
          <c:tx>
            <c:strRef>
              <c:f>'RB Chart Inputs - Top Level'!$B$76</c:f>
              <c:strCache>
                <c:ptCount val="1"/>
                <c:pt idx="0">
                  <c:v>10 Year US Treasury Bond</c:v>
                </c:pt>
              </c:strCache>
            </c:strRef>
          </c:tx>
          <c:spPr>
            <a:solidFill>
              <a:schemeClr val="accent3">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Level'!$F$76:$O$76</c:f>
            </c:numRef>
          </c:val>
          <c:extLst>
            <c:ext xmlns:c16="http://schemas.microsoft.com/office/drawing/2014/chart" uri="{C3380CC4-5D6E-409C-BE32-E72D297353CC}">
              <c16:uniqueId val="{000000C1-7C46-43E4-9C3F-6336691D5341}"/>
            </c:ext>
          </c:extLst>
        </c:ser>
        <c:ser>
          <c:idx val="75"/>
          <c:order val="74"/>
          <c:tx>
            <c:strRef>
              <c:f>'RB Chart Inputs - Top Level'!$B$77</c:f>
              <c:strCache>
                <c:ptCount val="1"/>
                <c:pt idx="0">
                  <c:v>10 Year Non-US Government Bond (USD Hedge)</c:v>
                </c:pt>
              </c:strCache>
            </c:strRef>
          </c:tx>
          <c:spPr>
            <a:solidFill>
              <a:schemeClr val="accent4">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Level'!$F$77:$O$77</c:f>
            </c:numRef>
          </c:val>
          <c:extLst>
            <c:ext xmlns:c16="http://schemas.microsoft.com/office/drawing/2014/chart" uri="{C3380CC4-5D6E-409C-BE32-E72D297353CC}">
              <c16:uniqueId val="{000000C2-7C46-43E4-9C3F-6336691D5341}"/>
            </c:ext>
          </c:extLst>
        </c:ser>
        <c:ser>
          <c:idx val="76"/>
          <c:order val="75"/>
          <c:tx>
            <c:strRef>
              <c:f>'RB Chart Inputs - Top Level'!$B$78</c:f>
              <c:strCache>
                <c:ptCount val="1"/>
                <c:pt idx="0">
                  <c:v>Commodity Futures</c:v>
                </c:pt>
              </c:strCache>
            </c:strRef>
          </c:tx>
          <c:spPr>
            <a:solidFill>
              <a:schemeClr val="accent5">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Level'!$F$78:$O$78</c:f>
            </c:numRef>
          </c:val>
          <c:extLst>
            <c:ext xmlns:c16="http://schemas.microsoft.com/office/drawing/2014/chart" uri="{C3380CC4-5D6E-409C-BE32-E72D297353CC}">
              <c16:uniqueId val="{000000C3-7C46-43E4-9C3F-6336691D5341}"/>
            </c:ext>
          </c:extLst>
        </c:ser>
        <c:ser>
          <c:idx val="77"/>
          <c:order val="76"/>
          <c:tx>
            <c:strRef>
              <c:f>'RB Chart Inputs - Top Level'!$B$79</c:f>
              <c:strCache>
                <c:ptCount val="1"/>
                <c:pt idx="0">
                  <c:v>Midstream Energy</c:v>
                </c:pt>
              </c:strCache>
            </c:strRef>
          </c:tx>
          <c:spPr>
            <a:solidFill>
              <a:schemeClr val="accent6">
                <a:lumMod val="8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Level'!$F$79:$O$79</c:f>
            </c:numRef>
          </c:val>
          <c:extLst>
            <c:ext xmlns:c16="http://schemas.microsoft.com/office/drawing/2014/chart" uri="{C3380CC4-5D6E-409C-BE32-E72D297353CC}">
              <c16:uniqueId val="{000000C4-7C46-43E4-9C3F-6336691D5341}"/>
            </c:ext>
          </c:extLst>
        </c:ser>
        <c:ser>
          <c:idx val="79"/>
          <c:order val="77"/>
          <c:tx>
            <c:strRef>
              <c:f>'RB Chart Inputs - Top Level'!$B$80</c:f>
              <c:strCache>
                <c:ptCount val="1"/>
                <c:pt idx="0">
                  <c:v>Public Real Assets (Multi-Asset)</c:v>
                </c:pt>
              </c:strCache>
            </c:strRef>
          </c:tx>
          <c:spPr>
            <a:solidFill>
              <a:schemeClr val="accent2">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Level'!$F$80:$O$80</c:f>
            </c:numRef>
          </c:val>
          <c:extLst>
            <c:ext xmlns:c16="http://schemas.microsoft.com/office/drawing/2014/chart" uri="{C3380CC4-5D6E-409C-BE32-E72D297353CC}">
              <c16:uniqueId val="{000000C5-7C46-43E4-9C3F-6336691D5341}"/>
            </c:ext>
          </c:extLst>
        </c:ser>
        <c:ser>
          <c:idx val="80"/>
          <c:order val="78"/>
          <c:tx>
            <c:strRef>
              <c:f>'RB Chart Inputs - Top Level'!$B$81</c:f>
              <c:strCache>
                <c:ptCount val="1"/>
                <c:pt idx="0">
                  <c:v>US REIT</c:v>
                </c:pt>
              </c:strCache>
            </c:strRef>
          </c:tx>
          <c:spPr>
            <a:solidFill>
              <a:srgbClr val="F2CC73"/>
            </a:solidFill>
            <a:ln>
              <a:noFill/>
            </a:ln>
            <a:effectLst/>
          </c:spPr>
          <c:invertIfNegative val="0"/>
          <c:dPt>
            <c:idx val="0"/>
            <c:invertIfNegative val="0"/>
            <c:bubble3D val="0"/>
            <c:spPr>
              <a:solidFill>
                <a:srgbClr val="F2CC73"/>
              </a:solidFill>
              <a:ln>
                <a:solidFill>
                  <a:srgbClr val="F2CC73"/>
                </a:solidFill>
              </a:ln>
              <a:effectLst/>
            </c:spPr>
            <c:extLst>
              <c:ext xmlns:c16="http://schemas.microsoft.com/office/drawing/2014/chart" uri="{C3380CC4-5D6E-409C-BE32-E72D297353CC}">
                <c16:uniqueId val="{000000C7-7C46-43E4-9C3F-6336691D5341}"/>
              </c:ext>
            </c:extLst>
          </c:dPt>
          <c:dPt>
            <c:idx val="1"/>
            <c:invertIfNegative val="0"/>
            <c:bubble3D val="0"/>
            <c:spPr>
              <a:solidFill>
                <a:srgbClr val="F2CC73"/>
              </a:solidFill>
              <a:ln>
                <a:solidFill>
                  <a:srgbClr val="F2CC73"/>
                </a:solidFill>
              </a:ln>
              <a:effectLst/>
            </c:spPr>
            <c:extLst>
              <c:ext xmlns:c16="http://schemas.microsoft.com/office/drawing/2014/chart" uri="{C3380CC4-5D6E-409C-BE32-E72D297353CC}">
                <c16:uniqueId val="{000000C9-7C46-43E4-9C3F-6336691D5341}"/>
              </c:ext>
            </c:extLst>
          </c:dPt>
          <c:dPt>
            <c:idx val="2"/>
            <c:invertIfNegative val="0"/>
            <c:bubble3D val="0"/>
            <c:spPr>
              <a:solidFill>
                <a:srgbClr val="F2CC73"/>
              </a:solidFill>
              <a:ln>
                <a:solidFill>
                  <a:srgbClr val="F2CC73"/>
                </a:solidFill>
              </a:ln>
              <a:effectLst/>
            </c:spPr>
            <c:extLst>
              <c:ext xmlns:c16="http://schemas.microsoft.com/office/drawing/2014/chart" uri="{C3380CC4-5D6E-409C-BE32-E72D297353CC}">
                <c16:uniqueId val="{000000CB-7C46-43E4-9C3F-6336691D5341}"/>
              </c:ext>
            </c:extLst>
          </c:dPt>
          <c:dPt>
            <c:idx val="3"/>
            <c:invertIfNegative val="0"/>
            <c:bubble3D val="0"/>
            <c:spPr>
              <a:solidFill>
                <a:srgbClr val="F2CC73"/>
              </a:solidFill>
              <a:ln>
                <a:solidFill>
                  <a:srgbClr val="F2CC73"/>
                </a:solidFill>
              </a:ln>
              <a:effectLst/>
            </c:spPr>
            <c:extLst>
              <c:ext xmlns:c16="http://schemas.microsoft.com/office/drawing/2014/chart" uri="{C3380CC4-5D6E-409C-BE32-E72D297353CC}">
                <c16:uniqueId val="{000000CD-7C46-43E4-9C3F-6336691D5341}"/>
              </c:ext>
            </c:extLst>
          </c:dPt>
          <c:dPt>
            <c:idx val="4"/>
            <c:invertIfNegative val="0"/>
            <c:bubble3D val="0"/>
            <c:spPr>
              <a:solidFill>
                <a:srgbClr val="F2CC73"/>
              </a:solidFill>
              <a:ln>
                <a:solidFill>
                  <a:srgbClr val="F2CC73"/>
                </a:solidFill>
              </a:ln>
              <a:effectLst/>
            </c:spPr>
            <c:extLst>
              <c:ext xmlns:c16="http://schemas.microsoft.com/office/drawing/2014/chart" uri="{C3380CC4-5D6E-409C-BE32-E72D297353CC}">
                <c16:uniqueId val="{000000CF-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Level'!$F$81:$O$81</c:f>
              <c:numCache>
                <c:formatCode>0.00%</c:formatCode>
                <c:ptCount val="5"/>
                <c:pt idx="0">
                  <c:v>0.02</c:v>
                </c:pt>
                <c:pt idx="1">
                  <c:v>0.02</c:v>
                </c:pt>
                <c:pt idx="2">
                  <c:v>0</c:v>
                </c:pt>
                <c:pt idx="3">
                  <c:v>0</c:v>
                </c:pt>
                <c:pt idx="4">
                  <c:v>0</c:v>
                </c:pt>
              </c:numCache>
            </c:numRef>
          </c:val>
          <c:extLst>
            <c:ext xmlns:c16="http://schemas.microsoft.com/office/drawing/2014/chart" uri="{C3380CC4-5D6E-409C-BE32-E72D297353CC}">
              <c16:uniqueId val="{000000D0-7C46-43E4-9C3F-6336691D5341}"/>
            </c:ext>
          </c:extLst>
        </c:ser>
        <c:ser>
          <c:idx val="81"/>
          <c:order val="79"/>
          <c:tx>
            <c:strRef>
              <c:f>'RB Chart Inputs - Top Level'!$B$82</c:f>
              <c:strCache>
                <c:ptCount val="1"/>
                <c:pt idx="0">
                  <c:v>Global Infrastructure Equity</c:v>
                </c:pt>
              </c:strCache>
            </c:strRef>
          </c:tx>
          <c:spPr>
            <a:solidFill>
              <a:schemeClr val="accent4">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Level'!$F$82:$O$82</c:f>
            </c:numRef>
          </c:val>
          <c:extLst>
            <c:ext xmlns:c16="http://schemas.microsoft.com/office/drawing/2014/chart" uri="{C3380CC4-5D6E-409C-BE32-E72D297353CC}">
              <c16:uniqueId val="{000000D1-7C46-43E4-9C3F-6336691D5341}"/>
            </c:ext>
          </c:extLst>
        </c:ser>
        <c:ser>
          <c:idx val="82"/>
          <c:order val="80"/>
          <c:tx>
            <c:strRef>
              <c:f>'RB Chart Inputs - Top Level'!$B$83</c:f>
              <c:strCache>
                <c:ptCount val="1"/>
                <c:pt idx="0">
                  <c:v>Global Natural Resources Equity</c:v>
                </c:pt>
              </c:strCache>
            </c:strRef>
          </c:tx>
          <c:spPr>
            <a:solidFill>
              <a:schemeClr val="accent5">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Level'!$F$83:$O$83</c:f>
            </c:numRef>
          </c:val>
          <c:extLst>
            <c:ext xmlns:c16="http://schemas.microsoft.com/office/drawing/2014/chart" uri="{C3380CC4-5D6E-409C-BE32-E72D297353CC}">
              <c16:uniqueId val="{000000D2-7C46-43E4-9C3F-6336691D5341}"/>
            </c:ext>
          </c:extLst>
        </c:ser>
        <c:ser>
          <c:idx val="83"/>
          <c:order val="81"/>
          <c:tx>
            <c:strRef>
              <c:f>'RB Chart Inputs - Top Level'!$B$84</c:f>
              <c:strCache>
                <c:ptCount val="1"/>
                <c:pt idx="0">
                  <c:v>Gold</c:v>
                </c:pt>
              </c:strCache>
            </c:strRef>
          </c:tx>
          <c:spPr>
            <a:solidFill>
              <a:schemeClr val="accent6">
                <a:lumMod val="60000"/>
                <a:lumOff val="4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Level'!$F$84:$O$84</c:f>
            </c:numRef>
          </c:val>
          <c:extLst>
            <c:ext xmlns:c16="http://schemas.microsoft.com/office/drawing/2014/chart" uri="{C3380CC4-5D6E-409C-BE32-E72D297353CC}">
              <c16:uniqueId val="{000000D3-7C46-43E4-9C3F-6336691D5341}"/>
            </c:ext>
          </c:extLst>
        </c:ser>
        <c:ser>
          <c:idx val="84"/>
          <c:order val="82"/>
          <c:tx>
            <c:strRef>
              <c:f>'RB Chart Inputs - Top Level'!$B$85</c:f>
              <c:strCache>
                <c:ptCount val="1"/>
                <c:pt idx="0">
                  <c:v>Real Estate - Core</c:v>
                </c:pt>
              </c:strCache>
            </c:strRef>
          </c:tx>
          <c:spPr>
            <a:solidFill>
              <a:srgbClr val="EDC76E"/>
            </a:solidFill>
            <a:ln>
              <a:noFill/>
            </a:ln>
            <a:effectLst/>
          </c:spPr>
          <c:invertIfNegative val="0"/>
          <c:dPt>
            <c:idx val="0"/>
            <c:invertIfNegative val="0"/>
            <c:bubble3D val="0"/>
            <c:spPr>
              <a:solidFill>
                <a:srgbClr val="EDC76E"/>
              </a:solidFill>
              <a:ln>
                <a:solidFill>
                  <a:srgbClr val="EDC76E"/>
                </a:solidFill>
              </a:ln>
              <a:effectLst/>
            </c:spPr>
            <c:extLst>
              <c:ext xmlns:c16="http://schemas.microsoft.com/office/drawing/2014/chart" uri="{C3380CC4-5D6E-409C-BE32-E72D297353CC}">
                <c16:uniqueId val="{000000D5-7C46-43E4-9C3F-6336691D5341}"/>
              </c:ext>
            </c:extLst>
          </c:dPt>
          <c:dPt>
            <c:idx val="1"/>
            <c:invertIfNegative val="0"/>
            <c:bubble3D val="0"/>
            <c:spPr>
              <a:solidFill>
                <a:srgbClr val="EDC76E"/>
              </a:solidFill>
              <a:ln>
                <a:solidFill>
                  <a:srgbClr val="EDC76E"/>
                </a:solidFill>
              </a:ln>
              <a:effectLst/>
            </c:spPr>
            <c:extLst>
              <c:ext xmlns:c16="http://schemas.microsoft.com/office/drawing/2014/chart" uri="{C3380CC4-5D6E-409C-BE32-E72D297353CC}">
                <c16:uniqueId val="{000000D7-7C46-43E4-9C3F-6336691D5341}"/>
              </c:ext>
            </c:extLst>
          </c:dPt>
          <c:dPt>
            <c:idx val="2"/>
            <c:invertIfNegative val="0"/>
            <c:bubble3D val="0"/>
            <c:spPr>
              <a:solidFill>
                <a:srgbClr val="EDC76E"/>
              </a:solidFill>
              <a:ln>
                <a:solidFill>
                  <a:srgbClr val="EDC76E"/>
                </a:solidFill>
              </a:ln>
              <a:effectLst/>
            </c:spPr>
            <c:extLst>
              <c:ext xmlns:c16="http://schemas.microsoft.com/office/drawing/2014/chart" uri="{C3380CC4-5D6E-409C-BE32-E72D297353CC}">
                <c16:uniqueId val="{000000D9-7C46-43E4-9C3F-6336691D5341}"/>
              </c:ext>
            </c:extLst>
          </c:dPt>
          <c:dPt>
            <c:idx val="3"/>
            <c:invertIfNegative val="0"/>
            <c:bubble3D val="0"/>
            <c:spPr>
              <a:solidFill>
                <a:srgbClr val="EDC76E"/>
              </a:solidFill>
              <a:ln>
                <a:solidFill>
                  <a:srgbClr val="EDC76E"/>
                </a:solidFill>
              </a:ln>
              <a:effectLst/>
            </c:spPr>
            <c:extLst>
              <c:ext xmlns:c16="http://schemas.microsoft.com/office/drawing/2014/chart" uri="{C3380CC4-5D6E-409C-BE32-E72D297353CC}">
                <c16:uniqueId val="{000000DB-7C46-43E4-9C3F-6336691D5341}"/>
              </c:ext>
            </c:extLst>
          </c:dPt>
          <c:dPt>
            <c:idx val="4"/>
            <c:invertIfNegative val="0"/>
            <c:bubble3D val="0"/>
            <c:spPr>
              <a:solidFill>
                <a:srgbClr val="EDC76E"/>
              </a:solidFill>
              <a:ln>
                <a:solidFill>
                  <a:srgbClr val="EDC76E"/>
                </a:solidFill>
              </a:ln>
              <a:effectLst/>
            </c:spPr>
            <c:extLst>
              <c:ext xmlns:c16="http://schemas.microsoft.com/office/drawing/2014/chart" uri="{C3380CC4-5D6E-409C-BE32-E72D297353CC}">
                <c16:uniqueId val="{000000DD-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Level'!$F$85:$O$85</c:f>
              <c:numCache>
                <c:formatCode>0.00%</c:formatCode>
                <c:ptCount val="5"/>
                <c:pt idx="0">
                  <c:v>0.01</c:v>
                </c:pt>
                <c:pt idx="1">
                  <c:v>0.01</c:v>
                </c:pt>
                <c:pt idx="2">
                  <c:v>0.01</c:v>
                </c:pt>
                <c:pt idx="3">
                  <c:v>0.01</c:v>
                </c:pt>
                <c:pt idx="4">
                  <c:v>0.01</c:v>
                </c:pt>
              </c:numCache>
            </c:numRef>
          </c:val>
          <c:extLst>
            <c:ext xmlns:c16="http://schemas.microsoft.com/office/drawing/2014/chart" uri="{C3380CC4-5D6E-409C-BE32-E72D297353CC}">
              <c16:uniqueId val="{000000DE-7C46-43E4-9C3F-6336691D5341}"/>
            </c:ext>
          </c:extLst>
        </c:ser>
        <c:ser>
          <c:idx val="85"/>
          <c:order val="83"/>
          <c:tx>
            <c:strRef>
              <c:f>'RB Chart Inputs - Top Level'!$B$86</c:f>
              <c:strCache>
                <c:ptCount val="1"/>
                <c:pt idx="0">
                  <c:v>Real Estate - Non-Core</c:v>
                </c:pt>
              </c:strCache>
            </c:strRef>
          </c:tx>
          <c:spPr>
            <a:solidFill>
              <a:srgbClr val="E8C269"/>
            </a:solidFill>
            <a:ln>
              <a:noFill/>
            </a:ln>
            <a:effectLst/>
          </c:spPr>
          <c:invertIfNegative val="0"/>
          <c:dPt>
            <c:idx val="0"/>
            <c:invertIfNegative val="0"/>
            <c:bubble3D val="0"/>
            <c:spPr>
              <a:solidFill>
                <a:srgbClr val="E8C269"/>
              </a:solidFill>
              <a:ln>
                <a:solidFill>
                  <a:srgbClr val="E8C269"/>
                </a:solidFill>
              </a:ln>
              <a:effectLst/>
            </c:spPr>
            <c:extLst>
              <c:ext xmlns:c16="http://schemas.microsoft.com/office/drawing/2014/chart" uri="{C3380CC4-5D6E-409C-BE32-E72D297353CC}">
                <c16:uniqueId val="{000000E0-7C46-43E4-9C3F-6336691D5341}"/>
              </c:ext>
            </c:extLst>
          </c:dPt>
          <c:dPt>
            <c:idx val="1"/>
            <c:invertIfNegative val="0"/>
            <c:bubble3D val="0"/>
            <c:spPr>
              <a:solidFill>
                <a:srgbClr val="E8C269"/>
              </a:solidFill>
              <a:ln>
                <a:solidFill>
                  <a:srgbClr val="E8C269"/>
                </a:solidFill>
              </a:ln>
              <a:effectLst/>
            </c:spPr>
            <c:extLst>
              <c:ext xmlns:c16="http://schemas.microsoft.com/office/drawing/2014/chart" uri="{C3380CC4-5D6E-409C-BE32-E72D297353CC}">
                <c16:uniqueId val="{000000E2-7C46-43E4-9C3F-6336691D5341}"/>
              </c:ext>
            </c:extLst>
          </c:dPt>
          <c:dPt>
            <c:idx val="2"/>
            <c:invertIfNegative val="0"/>
            <c:bubble3D val="0"/>
            <c:spPr>
              <a:solidFill>
                <a:srgbClr val="E8C269"/>
              </a:solidFill>
              <a:ln>
                <a:solidFill>
                  <a:srgbClr val="E8C269"/>
                </a:solidFill>
              </a:ln>
              <a:effectLst/>
            </c:spPr>
            <c:extLst>
              <c:ext xmlns:c16="http://schemas.microsoft.com/office/drawing/2014/chart" uri="{C3380CC4-5D6E-409C-BE32-E72D297353CC}">
                <c16:uniqueId val="{000000E4-7C46-43E4-9C3F-6336691D5341}"/>
              </c:ext>
            </c:extLst>
          </c:dPt>
          <c:dPt>
            <c:idx val="3"/>
            <c:invertIfNegative val="0"/>
            <c:bubble3D val="0"/>
            <c:spPr>
              <a:solidFill>
                <a:srgbClr val="E8C269"/>
              </a:solidFill>
              <a:ln>
                <a:solidFill>
                  <a:srgbClr val="E8C269"/>
                </a:solidFill>
              </a:ln>
              <a:effectLst/>
            </c:spPr>
            <c:extLst>
              <c:ext xmlns:c16="http://schemas.microsoft.com/office/drawing/2014/chart" uri="{C3380CC4-5D6E-409C-BE32-E72D297353CC}">
                <c16:uniqueId val="{000000E6-7C46-43E4-9C3F-6336691D5341}"/>
              </c:ext>
            </c:extLst>
          </c:dPt>
          <c:dPt>
            <c:idx val="4"/>
            <c:invertIfNegative val="0"/>
            <c:bubble3D val="0"/>
            <c:spPr>
              <a:solidFill>
                <a:srgbClr val="E8C269"/>
              </a:solidFill>
              <a:ln>
                <a:solidFill>
                  <a:srgbClr val="E8C269"/>
                </a:solidFill>
              </a:ln>
              <a:effectLst/>
            </c:spPr>
            <c:extLst>
              <c:ext xmlns:c16="http://schemas.microsoft.com/office/drawing/2014/chart" uri="{C3380CC4-5D6E-409C-BE32-E72D297353CC}">
                <c16:uniqueId val="{000000E8-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Level'!$F$86:$O$86</c:f>
              <c:numCache>
                <c:formatCode>0.00%</c:formatCode>
                <c:ptCount val="5"/>
                <c:pt idx="0">
                  <c:v>0.05</c:v>
                </c:pt>
                <c:pt idx="1">
                  <c:v>0.05</c:v>
                </c:pt>
                <c:pt idx="2">
                  <c:v>7.0000000000000007E-2</c:v>
                </c:pt>
                <c:pt idx="3">
                  <c:v>7.0000000000000007E-2</c:v>
                </c:pt>
                <c:pt idx="4">
                  <c:v>7.0000000000000007E-2</c:v>
                </c:pt>
              </c:numCache>
            </c:numRef>
          </c:val>
          <c:extLst>
            <c:ext xmlns:c16="http://schemas.microsoft.com/office/drawing/2014/chart" uri="{C3380CC4-5D6E-409C-BE32-E72D297353CC}">
              <c16:uniqueId val="{000000E9-7C46-43E4-9C3F-6336691D5341}"/>
            </c:ext>
          </c:extLst>
        </c:ser>
        <c:ser>
          <c:idx val="86"/>
          <c:order val="84"/>
          <c:tx>
            <c:strRef>
              <c:f>'RB Chart Inputs - Top Level'!$B$87</c:f>
              <c:strCache>
                <c:ptCount val="1"/>
                <c:pt idx="0">
                  <c:v>Private Debt - Real Estate</c:v>
                </c:pt>
              </c:strCache>
            </c:strRef>
          </c:tx>
          <c:spPr>
            <a:solidFill>
              <a:schemeClr val="accent3">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Level'!$F$87:$O$87</c:f>
            </c:numRef>
          </c:val>
          <c:extLst>
            <c:ext xmlns:c16="http://schemas.microsoft.com/office/drawing/2014/chart" uri="{C3380CC4-5D6E-409C-BE32-E72D297353CC}">
              <c16:uniqueId val="{000000EA-7C46-43E4-9C3F-6336691D5341}"/>
            </c:ext>
          </c:extLst>
        </c:ser>
        <c:ser>
          <c:idx val="87"/>
          <c:order val="85"/>
          <c:tx>
            <c:strRef>
              <c:f>'RB Chart Inputs - Top Level'!$B$88</c:f>
              <c:strCache>
                <c:ptCount val="1"/>
                <c:pt idx="0">
                  <c:v>Private Real Assets - Natural Resources</c:v>
                </c:pt>
              </c:strCache>
            </c:strRef>
          </c:tx>
          <c:spPr>
            <a:solidFill>
              <a:srgbClr val="DCBD76"/>
            </a:solidFill>
            <a:ln>
              <a:noFill/>
            </a:ln>
            <a:effectLst/>
          </c:spPr>
          <c:invertIfNegative val="0"/>
          <c:dPt>
            <c:idx val="0"/>
            <c:invertIfNegative val="0"/>
            <c:bubble3D val="0"/>
            <c:spPr>
              <a:solidFill>
                <a:srgbClr val="DCBD76"/>
              </a:solidFill>
              <a:ln>
                <a:solidFill>
                  <a:srgbClr val="DCBD76"/>
                </a:solidFill>
              </a:ln>
              <a:effectLst/>
            </c:spPr>
            <c:extLst>
              <c:ext xmlns:c16="http://schemas.microsoft.com/office/drawing/2014/chart" uri="{C3380CC4-5D6E-409C-BE32-E72D297353CC}">
                <c16:uniqueId val="{000000EC-7C46-43E4-9C3F-6336691D5341}"/>
              </c:ext>
            </c:extLst>
          </c:dPt>
          <c:dPt>
            <c:idx val="1"/>
            <c:invertIfNegative val="0"/>
            <c:bubble3D val="0"/>
            <c:spPr>
              <a:solidFill>
                <a:srgbClr val="DCBD76"/>
              </a:solidFill>
              <a:ln>
                <a:solidFill>
                  <a:srgbClr val="DCBD76"/>
                </a:solidFill>
              </a:ln>
              <a:effectLst/>
            </c:spPr>
            <c:extLst>
              <c:ext xmlns:c16="http://schemas.microsoft.com/office/drawing/2014/chart" uri="{C3380CC4-5D6E-409C-BE32-E72D297353CC}">
                <c16:uniqueId val="{000000EE-7C46-43E4-9C3F-6336691D5341}"/>
              </c:ext>
            </c:extLst>
          </c:dPt>
          <c:dPt>
            <c:idx val="2"/>
            <c:invertIfNegative val="0"/>
            <c:bubble3D val="0"/>
            <c:spPr>
              <a:solidFill>
                <a:srgbClr val="DCBD76"/>
              </a:solidFill>
              <a:ln>
                <a:solidFill>
                  <a:srgbClr val="DCBD76"/>
                </a:solidFill>
              </a:ln>
              <a:effectLst/>
            </c:spPr>
            <c:extLst>
              <c:ext xmlns:c16="http://schemas.microsoft.com/office/drawing/2014/chart" uri="{C3380CC4-5D6E-409C-BE32-E72D297353CC}">
                <c16:uniqueId val="{000000F0-7C46-43E4-9C3F-6336691D5341}"/>
              </c:ext>
            </c:extLst>
          </c:dPt>
          <c:dPt>
            <c:idx val="3"/>
            <c:invertIfNegative val="0"/>
            <c:bubble3D val="0"/>
            <c:spPr>
              <a:solidFill>
                <a:srgbClr val="DCBD76"/>
              </a:solidFill>
              <a:ln>
                <a:solidFill>
                  <a:srgbClr val="DCBD76"/>
                </a:solidFill>
              </a:ln>
              <a:effectLst/>
            </c:spPr>
            <c:extLst>
              <c:ext xmlns:c16="http://schemas.microsoft.com/office/drawing/2014/chart" uri="{C3380CC4-5D6E-409C-BE32-E72D297353CC}">
                <c16:uniqueId val="{000000F2-7C46-43E4-9C3F-6336691D5341}"/>
              </c:ext>
            </c:extLst>
          </c:dPt>
          <c:dPt>
            <c:idx val="4"/>
            <c:invertIfNegative val="0"/>
            <c:bubble3D val="0"/>
            <c:spPr>
              <a:solidFill>
                <a:srgbClr val="DCBD76"/>
              </a:solidFill>
              <a:ln>
                <a:solidFill>
                  <a:srgbClr val="DCBD76"/>
                </a:solidFill>
              </a:ln>
              <a:effectLst/>
            </c:spPr>
            <c:extLst>
              <c:ext xmlns:c16="http://schemas.microsoft.com/office/drawing/2014/chart" uri="{C3380CC4-5D6E-409C-BE32-E72D297353CC}">
                <c16:uniqueId val="{000000F4-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Level'!$F$88:$O$88</c:f>
              <c:numCache>
                <c:formatCode>0.00%</c:formatCode>
                <c:ptCount val="5"/>
                <c:pt idx="0">
                  <c:v>4.4999999999999998E-2</c:v>
                </c:pt>
                <c:pt idx="1">
                  <c:v>0.05</c:v>
                </c:pt>
                <c:pt idx="2">
                  <c:v>0.06</c:v>
                </c:pt>
                <c:pt idx="3">
                  <c:v>0.06</c:v>
                </c:pt>
                <c:pt idx="4">
                  <c:v>7.0000000000000007E-2</c:v>
                </c:pt>
              </c:numCache>
            </c:numRef>
          </c:val>
          <c:extLst>
            <c:ext xmlns:c16="http://schemas.microsoft.com/office/drawing/2014/chart" uri="{C3380CC4-5D6E-409C-BE32-E72D297353CC}">
              <c16:uniqueId val="{000000F5-7C46-43E4-9C3F-6336691D5341}"/>
            </c:ext>
          </c:extLst>
        </c:ser>
        <c:ser>
          <c:idx val="88"/>
          <c:order val="86"/>
          <c:tx>
            <c:strRef>
              <c:f>'RB Chart Inputs - Top Level'!$B$89</c:f>
              <c:strCache>
                <c:ptCount val="1"/>
                <c:pt idx="0">
                  <c:v>Private Real Assets - Infrastructure</c:v>
                </c:pt>
              </c:strCache>
            </c:strRef>
          </c:tx>
          <c:spPr>
            <a:solidFill>
              <a:srgbClr val="D7B871"/>
            </a:solidFill>
            <a:ln>
              <a:noFill/>
            </a:ln>
            <a:effectLst/>
          </c:spPr>
          <c:invertIfNegative val="0"/>
          <c:dPt>
            <c:idx val="0"/>
            <c:invertIfNegative val="0"/>
            <c:bubble3D val="0"/>
            <c:spPr>
              <a:solidFill>
                <a:srgbClr val="D7B871"/>
              </a:solidFill>
              <a:ln>
                <a:solidFill>
                  <a:srgbClr val="D7B871"/>
                </a:solidFill>
              </a:ln>
              <a:effectLst/>
            </c:spPr>
            <c:extLst>
              <c:ext xmlns:c16="http://schemas.microsoft.com/office/drawing/2014/chart" uri="{C3380CC4-5D6E-409C-BE32-E72D297353CC}">
                <c16:uniqueId val="{000000F7-7C46-43E4-9C3F-6336691D5341}"/>
              </c:ext>
            </c:extLst>
          </c:dPt>
          <c:dPt>
            <c:idx val="1"/>
            <c:invertIfNegative val="0"/>
            <c:bubble3D val="0"/>
            <c:spPr>
              <a:solidFill>
                <a:srgbClr val="D7B871"/>
              </a:solidFill>
              <a:ln>
                <a:solidFill>
                  <a:srgbClr val="D7B871"/>
                </a:solidFill>
              </a:ln>
              <a:effectLst/>
            </c:spPr>
            <c:extLst>
              <c:ext xmlns:c16="http://schemas.microsoft.com/office/drawing/2014/chart" uri="{C3380CC4-5D6E-409C-BE32-E72D297353CC}">
                <c16:uniqueId val="{000000F9-7C46-43E4-9C3F-6336691D5341}"/>
              </c:ext>
            </c:extLst>
          </c:dPt>
          <c:dPt>
            <c:idx val="2"/>
            <c:invertIfNegative val="0"/>
            <c:bubble3D val="0"/>
            <c:spPr>
              <a:solidFill>
                <a:srgbClr val="D7B871"/>
              </a:solidFill>
              <a:ln>
                <a:solidFill>
                  <a:srgbClr val="D7B871"/>
                </a:solidFill>
              </a:ln>
              <a:effectLst/>
            </c:spPr>
            <c:extLst>
              <c:ext xmlns:c16="http://schemas.microsoft.com/office/drawing/2014/chart" uri="{C3380CC4-5D6E-409C-BE32-E72D297353CC}">
                <c16:uniqueId val="{000000FB-7C46-43E4-9C3F-6336691D5341}"/>
              </c:ext>
            </c:extLst>
          </c:dPt>
          <c:dPt>
            <c:idx val="3"/>
            <c:invertIfNegative val="0"/>
            <c:bubble3D val="0"/>
            <c:spPr>
              <a:solidFill>
                <a:srgbClr val="D7B871"/>
              </a:solidFill>
              <a:ln>
                <a:solidFill>
                  <a:srgbClr val="D7B871"/>
                </a:solidFill>
              </a:ln>
              <a:effectLst/>
            </c:spPr>
            <c:extLst>
              <c:ext xmlns:c16="http://schemas.microsoft.com/office/drawing/2014/chart" uri="{C3380CC4-5D6E-409C-BE32-E72D297353CC}">
                <c16:uniqueId val="{000000FD-7C46-43E4-9C3F-6336691D5341}"/>
              </c:ext>
            </c:extLst>
          </c:dPt>
          <c:dPt>
            <c:idx val="4"/>
            <c:invertIfNegative val="0"/>
            <c:bubble3D val="0"/>
            <c:spPr>
              <a:solidFill>
                <a:srgbClr val="D7B871"/>
              </a:solidFill>
              <a:ln>
                <a:solidFill>
                  <a:srgbClr val="D7B871"/>
                </a:solidFill>
              </a:ln>
              <a:effectLst/>
            </c:spPr>
            <c:extLst>
              <c:ext xmlns:c16="http://schemas.microsoft.com/office/drawing/2014/chart" uri="{C3380CC4-5D6E-409C-BE32-E72D297353CC}">
                <c16:uniqueId val="{000000FF-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Level'!$F$89:$O$89</c:f>
              <c:numCache>
                <c:formatCode>0.00%</c:formatCode>
                <c:ptCount val="5"/>
                <c:pt idx="0">
                  <c:v>4.4999999999999998E-2</c:v>
                </c:pt>
                <c:pt idx="1">
                  <c:v>0.05</c:v>
                </c:pt>
                <c:pt idx="2">
                  <c:v>0.06</c:v>
                </c:pt>
                <c:pt idx="3">
                  <c:v>0.06</c:v>
                </c:pt>
                <c:pt idx="4">
                  <c:v>0.06</c:v>
                </c:pt>
              </c:numCache>
            </c:numRef>
          </c:val>
          <c:extLst>
            <c:ext xmlns:c16="http://schemas.microsoft.com/office/drawing/2014/chart" uri="{C3380CC4-5D6E-409C-BE32-E72D297353CC}">
              <c16:uniqueId val="{00000100-7C46-43E4-9C3F-6336691D5341}"/>
            </c:ext>
          </c:extLst>
        </c:ser>
        <c:ser>
          <c:idx val="89"/>
          <c:order val="87"/>
          <c:tx>
            <c:strRef>
              <c:f>'RB Chart Inputs - Top Level'!$B$90</c:f>
              <c:strCache>
                <c:ptCount val="1"/>
                <c:pt idx="0">
                  <c:v>Hedge Fund - Macro</c:v>
                </c:pt>
              </c:strCache>
            </c:strRef>
          </c:tx>
          <c:spPr>
            <a:solidFill>
              <a:schemeClr val="accent6">
                <a:lumMod val="5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Level'!$F$90:$O$90</c:f>
            </c:numRef>
          </c:val>
          <c:extLst>
            <c:ext xmlns:c16="http://schemas.microsoft.com/office/drawing/2014/chart" uri="{C3380CC4-5D6E-409C-BE32-E72D297353CC}">
              <c16:uniqueId val="{00000101-7C46-43E4-9C3F-6336691D5341}"/>
            </c:ext>
          </c:extLst>
        </c:ser>
        <c:ser>
          <c:idx val="90"/>
          <c:order val="88"/>
          <c:tx>
            <c:strRef>
              <c:f>'RB Chart Inputs - Top Level'!$B$91</c:f>
              <c:strCache>
                <c:ptCount val="1"/>
                <c:pt idx="0">
                  <c:v>Hedge Fund</c:v>
                </c:pt>
              </c:strCache>
            </c:strRef>
          </c:tx>
          <c:spPr>
            <a:solidFill>
              <a:schemeClr val="accent1">
                <a:lumMod val="70000"/>
                <a:lumOff val="3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Level'!$F$91:$O$91</c:f>
            </c:numRef>
          </c:val>
          <c:extLst>
            <c:ext xmlns:c16="http://schemas.microsoft.com/office/drawing/2014/chart" uri="{C3380CC4-5D6E-409C-BE32-E72D297353CC}">
              <c16:uniqueId val="{00000102-7C46-43E4-9C3F-6336691D5341}"/>
            </c:ext>
          </c:extLst>
        </c:ser>
        <c:ser>
          <c:idx val="91"/>
          <c:order val="89"/>
          <c:tx>
            <c:strRef>
              <c:f>'RB Chart Inputs - Top Level'!$B$92</c:f>
              <c:strCache>
                <c:ptCount val="1"/>
                <c:pt idx="0">
                  <c:v>Global Asset Allocation Strategy</c:v>
                </c:pt>
              </c:strCache>
            </c:strRef>
          </c:tx>
          <c:spPr>
            <a:solidFill>
              <a:srgbClr val="CA9518"/>
            </a:solidFill>
            <a:ln>
              <a:noFill/>
            </a:ln>
            <a:effectLst/>
          </c:spPr>
          <c:invertIfNegative val="0"/>
          <c:dPt>
            <c:idx val="0"/>
            <c:invertIfNegative val="0"/>
            <c:bubble3D val="0"/>
            <c:spPr>
              <a:solidFill>
                <a:srgbClr val="CA9518"/>
              </a:solidFill>
              <a:ln>
                <a:solidFill>
                  <a:srgbClr val="CA9518"/>
                </a:solidFill>
              </a:ln>
              <a:effectLst/>
            </c:spPr>
            <c:extLst>
              <c:ext xmlns:c16="http://schemas.microsoft.com/office/drawing/2014/chart" uri="{C3380CC4-5D6E-409C-BE32-E72D297353CC}">
                <c16:uniqueId val="{00000104-7C46-43E4-9C3F-6336691D5341}"/>
              </c:ext>
            </c:extLst>
          </c:dPt>
          <c:dPt>
            <c:idx val="1"/>
            <c:invertIfNegative val="0"/>
            <c:bubble3D val="0"/>
            <c:spPr>
              <a:solidFill>
                <a:srgbClr val="CA9518"/>
              </a:solidFill>
              <a:ln>
                <a:solidFill>
                  <a:srgbClr val="CA9518"/>
                </a:solidFill>
              </a:ln>
              <a:effectLst/>
            </c:spPr>
            <c:extLst>
              <c:ext xmlns:c16="http://schemas.microsoft.com/office/drawing/2014/chart" uri="{C3380CC4-5D6E-409C-BE32-E72D297353CC}">
                <c16:uniqueId val="{00000106-7C46-43E4-9C3F-6336691D5341}"/>
              </c:ext>
            </c:extLst>
          </c:dPt>
          <c:dPt>
            <c:idx val="2"/>
            <c:invertIfNegative val="0"/>
            <c:bubble3D val="0"/>
            <c:spPr>
              <a:solidFill>
                <a:srgbClr val="CA9518"/>
              </a:solidFill>
              <a:ln>
                <a:solidFill>
                  <a:srgbClr val="CA9518"/>
                </a:solidFill>
              </a:ln>
              <a:effectLst/>
            </c:spPr>
            <c:extLst>
              <c:ext xmlns:c16="http://schemas.microsoft.com/office/drawing/2014/chart" uri="{C3380CC4-5D6E-409C-BE32-E72D297353CC}">
                <c16:uniqueId val="{00000108-7C46-43E4-9C3F-6336691D5341}"/>
              </c:ext>
            </c:extLst>
          </c:dPt>
          <c:dPt>
            <c:idx val="3"/>
            <c:invertIfNegative val="0"/>
            <c:bubble3D val="0"/>
            <c:spPr>
              <a:solidFill>
                <a:srgbClr val="CA9518"/>
              </a:solidFill>
              <a:ln>
                <a:solidFill>
                  <a:srgbClr val="CA9518"/>
                </a:solidFill>
              </a:ln>
              <a:effectLst/>
            </c:spPr>
            <c:extLst>
              <c:ext xmlns:c16="http://schemas.microsoft.com/office/drawing/2014/chart" uri="{C3380CC4-5D6E-409C-BE32-E72D297353CC}">
                <c16:uniqueId val="{0000010A-7C46-43E4-9C3F-6336691D5341}"/>
              </c:ext>
            </c:extLst>
          </c:dPt>
          <c:dPt>
            <c:idx val="4"/>
            <c:invertIfNegative val="0"/>
            <c:bubble3D val="0"/>
            <c:spPr>
              <a:solidFill>
                <a:srgbClr val="CA9518"/>
              </a:solidFill>
              <a:ln>
                <a:solidFill>
                  <a:srgbClr val="CA9518"/>
                </a:solidFill>
              </a:ln>
              <a:effectLst/>
            </c:spPr>
            <c:extLst>
              <c:ext xmlns:c16="http://schemas.microsoft.com/office/drawing/2014/chart" uri="{C3380CC4-5D6E-409C-BE32-E72D297353CC}">
                <c16:uniqueId val="{0000010C-7C46-43E4-9C3F-6336691D5341}"/>
              </c:ext>
            </c:extLst>
          </c:dPt>
          <c:cat>
            <c:strRef>
              <c:f>'RB Chart Inputs - Top Level'!$F$2:$O$2</c:f>
              <c:strCache>
                <c:ptCount val="5"/>
                <c:pt idx="0">
                  <c:v>Current Policy</c:v>
                </c:pt>
                <c:pt idx="1">
                  <c:v>Mix A</c:v>
                </c:pt>
                <c:pt idx="2">
                  <c:v>Mix B</c:v>
                </c:pt>
                <c:pt idx="3">
                  <c:v>Mix C</c:v>
                </c:pt>
                <c:pt idx="4">
                  <c:v>Mix D</c:v>
                </c:pt>
              </c:strCache>
            </c:strRef>
          </c:cat>
          <c:val>
            <c:numRef>
              <c:f>'RB Chart Inputs - Top Level'!$F$92:$O$92</c:f>
              <c:numCache>
                <c:formatCode>0.00%</c:formatCode>
                <c:ptCount val="5"/>
                <c:pt idx="0">
                  <c:v>0.02</c:v>
                </c:pt>
                <c:pt idx="1">
                  <c:v>0.02</c:v>
                </c:pt>
                <c:pt idx="2">
                  <c:v>0.02</c:v>
                </c:pt>
                <c:pt idx="3">
                  <c:v>0.02</c:v>
                </c:pt>
                <c:pt idx="4">
                  <c:v>0.02</c:v>
                </c:pt>
              </c:numCache>
            </c:numRef>
          </c:val>
          <c:extLst>
            <c:ext xmlns:c16="http://schemas.microsoft.com/office/drawing/2014/chart" uri="{C3380CC4-5D6E-409C-BE32-E72D297353CC}">
              <c16:uniqueId val="{0000010D-7C46-43E4-9C3F-6336691D5341}"/>
            </c:ext>
          </c:extLst>
        </c:ser>
        <c:ser>
          <c:idx val="98"/>
          <c:order val="90"/>
          <c:tx>
            <c:strRef>
              <c:f>'RB Chart Inputs - Top Level'!$B$94</c:f>
              <c:strCache>
                <c:ptCount val="1"/>
                <c:pt idx="0">
                  <c:v>PIMCO All Asset</c:v>
                </c:pt>
              </c:strCache>
            </c:strRef>
          </c:tx>
          <c:spPr>
            <a:solidFill>
              <a:schemeClr val="accent3">
                <a:lumMod val="7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Level'!$F$94:$O$94</c:f>
            </c:numRef>
          </c:val>
          <c:extLst>
            <c:ext xmlns:c16="http://schemas.microsoft.com/office/drawing/2014/chart" uri="{C3380CC4-5D6E-409C-BE32-E72D297353CC}">
              <c16:uniqueId val="{0000010E-7C46-43E4-9C3F-6336691D5341}"/>
            </c:ext>
          </c:extLst>
        </c:ser>
        <c:ser>
          <c:idx val="99"/>
          <c:order val="91"/>
          <c:tx>
            <c:strRef>
              <c:f>'RB Chart Inputs - Top Level'!$B$95</c:f>
              <c:strCache>
                <c:ptCount val="1"/>
                <c:pt idx="0">
                  <c:v>PIMCO All Asset AA</c:v>
                </c:pt>
              </c:strCache>
            </c:strRef>
          </c:tx>
          <c:spPr>
            <a:solidFill>
              <a:schemeClr val="accent4">
                <a:lumMod val="70000"/>
              </a:schemeClr>
            </a:solidFill>
            <a:ln>
              <a:noFill/>
            </a:ln>
            <a:effectLst/>
          </c:spPr>
          <c:invertIfNegative val="0"/>
          <c:cat>
            <c:strRef>
              <c:f>'RB Chart Inputs - Top Level'!$F$2:$O$2</c:f>
              <c:strCache>
                <c:ptCount val="5"/>
                <c:pt idx="0">
                  <c:v>Current Policy</c:v>
                </c:pt>
                <c:pt idx="1">
                  <c:v>Mix A</c:v>
                </c:pt>
                <c:pt idx="2">
                  <c:v>Mix B</c:v>
                </c:pt>
                <c:pt idx="3">
                  <c:v>Mix C</c:v>
                </c:pt>
                <c:pt idx="4">
                  <c:v>Mix D</c:v>
                </c:pt>
              </c:strCache>
            </c:strRef>
          </c:cat>
          <c:val>
            <c:numRef>
              <c:f>'RB Chart Inputs - Top Level'!$F$95:$O$95</c:f>
            </c:numRef>
          </c:val>
          <c:extLst>
            <c:ext xmlns:c16="http://schemas.microsoft.com/office/drawing/2014/chart" uri="{C3380CC4-5D6E-409C-BE32-E72D297353CC}">
              <c16:uniqueId val="{0000010F-7C46-43E4-9C3F-6336691D5341}"/>
            </c:ext>
          </c:extLst>
        </c:ser>
        <c:dLbls>
          <c:showLegendKey val="0"/>
          <c:showVal val="0"/>
          <c:showCatName val="0"/>
          <c:showSerName val="0"/>
          <c:showPercent val="0"/>
          <c:showBubbleSize val="0"/>
        </c:dLbls>
        <c:gapWidth val="150"/>
        <c:overlap val="100"/>
        <c:axId val="157674496"/>
        <c:axId val="157745920"/>
      </c:barChart>
      <c:catAx>
        <c:axId val="157674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7745920"/>
        <c:crosses val="autoZero"/>
        <c:auto val="1"/>
        <c:lblAlgn val="ctr"/>
        <c:lblOffset val="100"/>
        <c:noMultiLvlLbl val="0"/>
      </c:catAx>
      <c:valAx>
        <c:axId val="157745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767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16518589316347E-2"/>
          <c:y val="2.6862021696899101E-2"/>
          <c:w val="0.59530272511085602"/>
          <c:h val="0.89177547195533791"/>
        </c:manualLayout>
      </c:layout>
      <c:barChart>
        <c:barDir val="col"/>
        <c:grouping val="stacked"/>
        <c:varyColors val="0"/>
        <c:ser>
          <c:idx val="0"/>
          <c:order val="0"/>
          <c:tx>
            <c:strRef>
              <c:f>'RB Chart Inputs - Top Level'!$B$3</c:f>
              <c:strCache>
                <c:ptCount val="1"/>
                <c:pt idx="0">
                  <c:v>Cash</c:v>
                </c:pt>
              </c:strCache>
            </c:strRef>
          </c:tx>
          <c:spPr>
            <a:solidFill>
              <a:srgbClr val="43505E"/>
            </a:solidFill>
            <a:ln>
              <a:noFill/>
            </a:ln>
            <a:effectLst/>
          </c:spPr>
          <c:invertIfNegative val="0"/>
          <c:dPt>
            <c:idx val="0"/>
            <c:invertIfNegative val="0"/>
            <c:bubble3D val="0"/>
            <c:spPr>
              <a:solidFill>
                <a:srgbClr val="43505E"/>
              </a:solidFill>
              <a:ln>
                <a:solidFill>
                  <a:srgbClr val="43505E"/>
                </a:solidFill>
              </a:ln>
              <a:effectLst/>
            </c:spPr>
            <c:extLst>
              <c:ext xmlns:c16="http://schemas.microsoft.com/office/drawing/2014/chart" uri="{C3380CC4-5D6E-409C-BE32-E72D297353CC}">
                <c16:uniqueId val="{00000001-3D9C-4862-908E-37837CBE5084}"/>
              </c:ext>
            </c:extLst>
          </c:dPt>
          <c:dPt>
            <c:idx val="1"/>
            <c:invertIfNegative val="0"/>
            <c:bubble3D val="0"/>
            <c:spPr>
              <a:solidFill>
                <a:srgbClr val="43505E"/>
              </a:solidFill>
              <a:ln>
                <a:solidFill>
                  <a:srgbClr val="43505E"/>
                </a:solidFill>
              </a:ln>
              <a:effectLst/>
            </c:spPr>
            <c:extLst>
              <c:ext xmlns:c16="http://schemas.microsoft.com/office/drawing/2014/chart" uri="{C3380CC4-5D6E-409C-BE32-E72D297353CC}">
                <c16:uniqueId val="{00000003-3D9C-4862-908E-37837CBE5084}"/>
              </c:ext>
            </c:extLst>
          </c:dPt>
          <c:dPt>
            <c:idx val="2"/>
            <c:invertIfNegative val="0"/>
            <c:bubble3D val="0"/>
            <c:spPr>
              <a:solidFill>
                <a:srgbClr val="43505E"/>
              </a:solidFill>
              <a:ln>
                <a:solidFill>
                  <a:srgbClr val="43505E"/>
                </a:solidFill>
              </a:ln>
              <a:effectLst/>
            </c:spPr>
            <c:extLst>
              <c:ext xmlns:c16="http://schemas.microsoft.com/office/drawing/2014/chart" uri="{C3380CC4-5D6E-409C-BE32-E72D297353CC}">
                <c16:uniqueId val="{00000005-3D9C-4862-908E-37837CBE5084}"/>
              </c:ext>
            </c:extLst>
          </c:dPt>
          <c:dPt>
            <c:idx val="3"/>
            <c:invertIfNegative val="0"/>
            <c:bubble3D val="0"/>
            <c:spPr>
              <a:solidFill>
                <a:srgbClr val="43505E"/>
              </a:solidFill>
              <a:ln>
                <a:solidFill>
                  <a:srgbClr val="43505E"/>
                </a:solidFill>
              </a:ln>
              <a:effectLst/>
            </c:spPr>
            <c:extLst>
              <c:ext xmlns:c16="http://schemas.microsoft.com/office/drawing/2014/chart" uri="{C3380CC4-5D6E-409C-BE32-E72D297353CC}">
                <c16:uniqueId val="{00000007-3D9C-4862-908E-37837CBE5084}"/>
              </c:ext>
            </c:extLst>
          </c:dPt>
          <c:dPt>
            <c:idx val="4"/>
            <c:invertIfNegative val="0"/>
            <c:bubble3D val="0"/>
            <c:spPr>
              <a:solidFill>
                <a:srgbClr val="43505E"/>
              </a:solidFill>
              <a:ln>
                <a:solidFill>
                  <a:srgbClr val="43505E"/>
                </a:solidFill>
              </a:ln>
              <a:effectLst/>
            </c:spPr>
            <c:extLst>
              <c:ext xmlns:c16="http://schemas.microsoft.com/office/drawing/2014/chart" uri="{C3380CC4-5D6E-409C-BE32-E72D297353CC}">
                <c16:uniqueId val="{00000009-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Level'!$P$3:$Y$3</c:f>
              <c:numCache>
                <c:formatCode>0.00%</c:formatCode>
                <c:ptCount val="5"/>
                <c:pt idx="0">
                  <c:v>-1.2475320775944942E-6</c:v>
                </c:pt>
                <c:pt idx="1">
                  <c:v>-1.289172652141796E-6</c:v>
                </c:pt>
                <c:pt idx="2">
                  <c:v>-1.2286965565408267E-6</c:v>
                </c:pt>
                <c:pt idx="3">
                  <c:v>-1.1758803234401879E-6</c:v>
                </c:pt>
                <c:pt idx="4">
                  <c:v>-1.3432746339725244E-6</c:v>
                </c:pt>
              </c:numCache>
            </c:numRef>
          </c:val>
          <c:extLst>
            <c:ext xmlns:c16="http://schemas.microsoft.com/office/drawing/2014/chart" uri="{C3380CC4-5D6E-409C-BE32-E72D297353CC}">
              <c16:uniqueId val="{0000000A-3D9C-4862-908E-37837CBE5084}"/>
            </c:ext>
          </c:extLst>
        </c:ser>
        <c:ser>
          <c:idx val="1"/>
          <c:order val="1"/>
          <c:tx>
            <c:strRef>
              <c:f>'RB Chart Inputs - Top Level'!$B$4</c:f>
              <c:strCache>
                <c:ptCount val="1"/>
                <c:pt idx="0">
                  <c:v>US Leverage Cost</c:v>
                </c:pt>
              </c:strCache>
            </c:strRef>
          </c:tx>
          <c:spPr>
            <a:solidFill>
              <a:srgbClr val="485563"/>
            </a:solidFill>
            <a:ln>
              <a:noFill/>
            </a:ln>
            <a:effectLst/>
          </c:spPr>
          <c:invertIfNegative val="0"/>
          <c:dPt>
            <c:idx val="0"/>
            <c:invertIfNegative val="0"/>
            <c:bubble3D val="0"/>
            <c:spPr>
              <a:solidFill>
                <a:srgbClr val="485563"/>
              </a:solidFill>
              <a:ln>
                <a:solidFill>
                  <a:srgbClr val="485563"/>
                </a:solidFill>
              </a:ln>
              <a:effectLst/>
            </c:spPr>
            <c:extLst>
              <c:ext xmlns:c16="http://schemas.microsoft.com/office/drawing/2014/chart" uri="{C3380CC4-5D6E-409C-BE32-E72D297353CC}">
                <c16:uniqueId val="{0000000C-3D9C-4862-908E-37837CBE5084}"/>
              </c:ext>
            </c:extLst>
          </c:dPt>
          <c:dPt>
            <c:idx val="1"/>
            <c:invertIfNegative val="0"/>
            <c:bubble3D val="0"/>
            <c:spPr>
              <a:solidFill>
                <a:srgbClr val="485563"/>
              </a:solidFill>
              <a:ln>
                <a:solidFill>
                  <a:srgbClr val="485563"/>
                </a:solidFill>
              </a:ln>
              <a:effectLst/>
            </c:spPr>
            <c:extLst>
              <c:ext xmlns:c16="http://schemas.microsoft.com/office/drawing/2014/chart" uri="{C3380CC4-5D6E-409C-BE32-E72D297353CC}">
                <c16:uniqueId val="{0000000E-3D9C-4862-908E-37837CBE5084}"/>
              </c:ext>
            </c:extLst>
          </c:dPt>
          <c:dPt>
            <c:idx val="2"/>
            <c:invertIfNegative val="0"/>
            <c:bubble3D val="0"/>
            <c:spPr>
              <a:solidFill>
                <a:srgbClr val="485563"/>
              </a:solidFill>
              <a:ln>
                <a:solidFill>
                  <a:srgbClr val="485563"/>
                </a:solidFill>
              </a:ln>
              <a:effectLst/>
            </c:spPr>
            <c:extLst>
              <c:ext xmlns:c16="http://schemas.microsoft.com/office/drawing/2014/chart" uri="{C3380CC4-5D6E-409C-BE32-E72D297353CC}">
                <c16:uniqueId val="{00000010-3D9C-4862-908E-37837CBE5084}"/>
              </c:ext>
            </c:extLst>
          </c:dPt>
          <c:dPt>
            <c:idx val="3"/>
            <c:invertIfNegative val="0"/>
            <c:bubble3D val="0"/>
            <c:spPr>
              <a:solidFill>
                <a:srgbClr val="485563"/>
              </a:solidFill>
              <a:ln>
                <a:solidFill>
                  <a:srgbClr val="485563"/>
                </a:solidFill>
              </a:ln>
              <a:effectLst/>
            </c:spPr>
            <c:extLst>
              <c:ext xmlns:c16="http://schemas.microsoft.com/office/drawing/2014/chart" uri="{C3380CC4-5D6E-409C-BE32-E72D297353CC}">
                <c16:uniqueId val="{00000012-3D9C-4862-908E-37837CBE5084}"/>
              </c:ext>
            </c:extLst>
          </c:dPt>
          <c:dPt>
            <c:idx val="4"/>
            <c:invertIfNegative val="0"/>
            <c:bubble3D val="0"/>
            <c:spPr>
              <a:solidFill>
                <a:srgbClr val="485563"/>
              </a:solidFill>
              <a:ln>
                <a:solidFill>
                  <a:srgbClr val="485563"/>
                </a:solidFill>
              </a:ln>
              <a:effectLst/>
            </c:spPr>
            <c:extLst>
              <c:ext xmlns:c16="http://schemas.microsoft.com/office/drawing/2014/chart" uri="{C3380CC4-5D6E-409C-BE32-E72D297353CC}">
                <c16:uniqueId val="{00000014-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Level'!$P$4:$Y$4</c:f>
              <c:numCache>
                <c:formatCode>0.00%</c:formatCode>
                <c:ptCount val="5"/>
                <c:pt idx="0">
                  <c:v>0</c:v>
                </c:pt>
                <c:pt idx="1">
                  <c:v>0</c:v>
                </c:pt>
                <c:pt idx="2">
                  <c:v>-2.1175823681357508E-22</c:v>
                </c:pt>
                <c:pt idx="3">
                  <c:v>-2.1175823681357508E-22</c:v>
                </c:pt>
                <c:pt idx="4">
                  <c:v>-5.0008122527371061E-5</c:v>
                </c:pt>
              </c:numCache>
            </c:numRef>
          </c:val>
          <c:extLst>
            <c:ext xmlns:c16="http://schemas.microsoft.com/office/drawing/2014/chart" uri="{C3380CC4-5D6E-409C-BE32-E72D297353CC}">
              <c16:uniqueId val="{00000015-3D9C-4862-908E-37837CBE5084}"/>
            </c:ext>
          </c:extLst>
        </c:ser>
        <c:ser>
          <c:idx val="2"/>
          <c:order val="2"/>
          <c:tx>
            <c:strRef>
              <c:f>'RB Chart Inputs - Top Level'!$B$5</c:f>
              <c:strCache>
                <c:ptCount val="1"/>
                <c:pt idx="0">
                  <c:v>Non-US Cash</c:v>
                </c:pt>
              </c:strCache>
            </c:strRef>
          </c:tx>
          <c:spPr>
            <a:solidFill>
              <a:schemeClr val="accent3"/>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Level'!$P$5:$Y$5</c:f>
            </c:numRef>
          </c:val>
          <c:extLst>
            <c:ext xmlns:c16="http://schemas.microsoft.com/office/drawing/2014/chart" uri="{C3380CC4-5D6E-409C-BE32-E72D297353CC}">
              <c16:uniqueId val="{00000016-3D9C-4862-908E-37837CBE5084}"/>
            </c:ext>
          </c:extLst>
        </c:ser>
        <c:ser>
          <c:idx val="3"/>
          <c:order val="3"/>
          <c:tx>
            <c:strRef>
              <c:f>'RB Chart Inputs - Top Level'!$B$6</c:f>
              <c:strCache>
                <c:ptCount val="1"/>
                <c:pt idx="0">
                  <c:v>Non-US Leverage Cost</c:v>
                </c:pt>
              </c:strCache>
            </c:strRef>
          </c:tx>
          <c:spPr>
            <a:solidFill>
              <a:schemeClr val="accent4"/>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Level'!$P$6:$Y$6</c:f>
            </c:numRef>
          </c:val>
          <c:extLst>
            <c:ext xmlns:c16="http://schemas.microsoft.com/office/drawing/2014/chart" uri="{C3380CC4-5D6E-409C-BE32-E72D297353CC}">
              <c16:uniqueId val="{00000017-3D9C-4862-908E-37837CBE5084}"/>
            </c:ext>
          </c:extLst>
        </c:ser>
        <c:ser>
          <c:idx val="4"/>
          <c:order val="4"/>
          <c:tx>
            <c:strRef>
              <c:f>'RB Chart Inputs - Top Level'!$B$7</c:f>
              <c:strCache>
                <c:ptCount val="1"/>
                <c:pt idx="0">
                  <c:v>US Large-Cap Equity</c:v>
                </c:pt>
              </c:strCache>
            </c:strRef>
          </c:tx>
          <c:spPr>
            <a:solidFill>
              <a:srgbClr val="16709E"/>
            </a:solidFill>
            <a:ln>
              <a:noFill/>
            </a:ln>
            <a:effectLst/>
          </c:spPr>
          <c:invertIfNegative val="0"/>
          <c:dPt>
            <c:idx val="0"/>
            <c:invertIfNegative val="0"/>
            <c:bubble3D val="0"/>
            <c:spPr>
              <a:solidFill>
                <a:srgbClr val="16709E"/>
              </a:solidFill>
              <a:ln>
                <a:solidFill>
                  <a:srgbClr val="16709E"/>
                </a:solidFill>
              </a:ln>
              <a:effectLst/>
            </c:spPr>
            <c:extLst>
              <c:ext xmlns:c16="http://schemas.microsoft.com/office/drawing/2014/chart" uri="{C3380CC4-5D6E-409C-BE32-E72D297353CC}">
                <c16:uniqueId val="{00000019-3D9C-4862-908E-37837CBE5084}"/>
              </c:ext>
            </c:extLst>
          </c:dPt>
          <c:dPt>
            <c:idx val="1"/>
            <c:invertIfNegative val="0"/>
            <c:bubble3D val="0"/>
            <c:spPr>
              <a:solidFill>
                <a:srgbClr val="16709E"/>
              </a:solidFill>
              <a:ln>
                <a:solidFill>
                  <a:srgbClr val="16709E"/>
                </a:solidFill>
              </a:ln>
              <a:effectLst/>
            </c:spPr>
            <c:extLst>
              <c:ext xmlns:c16="http://schemas.microsoft.com/office/drawing/2014/chart" uri="{C3380CC4-5D6E-409C-BE32-E72D297353CC}">
                <c16:uniqueId val="{0000001B-3D9C-4862-908E-37837CBE5084}"/>
              </c:ext>
            </c:extLst>
          </c:dPt>
          <c:dPt>
            <c:idx val="2"/>
            <c:invertIfNegative val="0"/>
            <c:bubble3D val="0"/>
            <c:spPr>
              <a:solidFill>
                <a:srgbClr val="16709E"/>
              </a:solidFill>
              <a:ln>
                <a:solidFill>
                  <a:srgbClr val="16709E"/>
                </a:solidFill>
              </a:ln>
              <a:effectLst/>
            </c:spPr>
            <c:extLst>
              <c:ext xmlns:c16="http://schemas.microsoft.com/office/drawing/2014/chart" uri="{C3380CC4-5D6E-409C-BE32-E72D297353CC}">
                <c16:uniqueId val="{0000001D-3D9C-4862-908E-37837CBE5084}"/>
              </c:ext>
            </c:extLst>
          </c:dPt>
          <c:dPt>
            <c:idx val="3"/>
            <c:invertIfNegative val="0"/>
            <c:bubble3D val="0"/>
            <c:spPr>
              <a:solidFill>
                <a:srgbClr val="16709E"/>
              </a:solidFill>
              <a:ln>
                <a:solidFill>
                  <a:srgbClr val="16709E"/>
                </a:solidFill>
              </a:ln>
              <a:effectLst/>
            </c:spPr>
            <c:extLst>
              <c:ext xmlns:c16="http://schemas.microsoft.com/office/drawing/2014/chart" uri="{C3380CC4-5D6E-409C-BE32-E72D297353CC}">
                <c16:uniqueId val="{0000001F-3D9C-4862-908E-37837CBE5084}"/>
              </c:ext>
            </c:extLst>
          </c:dPt>
          <c:dPt>
            <c:idx val="4"/>
            <c:invertIfNegative val="0"/>
            <c:bubble3D val="0"/>
            <c:spPr>
              <a:solidFill>
                <a:srgbClr val="16709E"/>
              </a:solidFill>
              <a:ln>
                <a:solidFill>
                  <a:srgbClr val="16709E"/>
                </a:solidFill>
              </a:ln>
              <a:effectLst/>
            </c:spPr>
            <c:extLst>
              <c:ext xmlns:c16="http://schemas.microsoft.com/office/drawing/2014/chart" uri="{C3380CC4-5D6E-409C-BE32-E72D297353CC}">
                <c16:uniqueId val="{00000021-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Level'!$P$7:$Y$7</c:f>
              <c:numCache>
                <c:formatCode>0.00%</c:formatCode>
                <c:ptCount val="5"/>
                <c:pt idx="0">
                  <c:v>2.0665069760416085E-2</c:v>
                </c:pt>
                <c:pt idx="1">
                  <c:v>2.0705895223158979E-2</c:v>
                </c:pt>
                <c:pt idx="2">
                  <c:v>2.0634321686329796E-2</c:v>
                </c:pt>
                <c:pt idx="3">
                  <c:v>2.2168289531422882E-2</c:v>
                </c:pt>
                <c:pt idx="4">
                  <c:v>3.1413682461796461E-2</c:v>
                </c:pt>
              </c:numCache>
            </c:numRef>
          </c:val>
          <c:extLst>
            <c:ext xmlns:c16="http://schemas.microsoft.com/office/drawing/2014/chart" uri="{C3380CC4-5D6E-409C-BE32-E72D297353CC}">
              <c16:uniqueId val="{00000022-3D9C-4862-908E-37837CBE5084}"/>
            </c:ext>
          </c:extLst>
        </c:ser>
        <c:ser>
          <c:idx val="5"/>
          <c:order val="5"/>
          <c:tx>
            <c:strRef>
              <c:f>'RB Chart Inputs - Top Level'!$B$8</c:f>
              <c:strCache>
                <c:ptCount val="1"/>
                <c:pt idx="0">
                  <c:v>US Small/Mid-Cap Equity</c:v>
                </c:pt>
              </c:strCache>
            </c:strRef>
          </c:tx>
          <c:spPr>
            <a:solidFill>
              <a:srgbClr val="1B75A3"/>
            </a:solidFill>
            <a:ln>
              <a:noFill/>
            </a:ln>
            <a:effectLst/>
          </c:spPr>
          <c:invertIfNegative val="0"/>
          <c:dPt>
            <c:idx val="0"/>
            <c:invertIfNegative val="0"/>
            <c:bubble3D val="0"/>
            <c:spPr>
              <a:solidFill>
                <a:srgbClr val="1B75A3"/>
              </a:solidFill>
              <a:ln>
                <a:solidFill>
                  <a:srgbClr val="1B75A3"/>
                </a:solidFill>
              </a:ln>
              <a:effectLst/>
            </c:spPr>
            <c:extLst>
              <c:ext xmlns:c16="http://schemas.microsoft.com/office/drawing/2014/chart" uri="{C3380CC4-5D6E-409C-BE32-E72D297353CC}">
                <c16:uniqueId val="{00000024-3D9C-4862-908E-37837CBE5084}"/>
              </c:ext>
            </c:extLst>
          </c:dPt>
          <c:dPt>
            <c:idx val="1"/>
            <c:invertIfNegative val="0"/>
            <c:bubble3D val="0"/>
            <c:spPr>
              <a:solidFill>
                <a:srgbClr val="1B75A3"/>
              </a:solidFill>
              <a:ln>
                <a:solidFill>
                  <a:srgbClr val="1B75A3"/>
                </a:solidFill>
              </a:ln>
              <a:effectLst/>
            </c:spPr>
            <c:extLst>
              <c:ext xmlns:c16="http://schemas.microsoft.com/office/drawing/2014/chart" uri="{C3380CC4-5D6E-409C-BE32-E72D297353CC}">
                <c16:uniqueId val="{00000026-3D9C-4862-908E-37837CBE5084}"/>
              </c:ext>
            </c:extLst>
          </c:dPt>
          <c:dPt>
            <c:idx val="2"/>
            <c:invertIfNegative val="0"/>
            <c:bubble3D val="0"/>
            <c:spPr>
              <a:solidFill>
                <a:srgbClr val="1B75A3"/>
              </a:solidFill>
              <a:ln>
                <a:solidFill>
                  <a:srgbClr val="1B75A3"/>
                </a:solidFill>
              </a:ln>
              <a:effectLst/>
            </c:spPr>
            <c:extLst>
              <c:ext xmlns:c16="http://schemas.microsoft.com/office/drawing/2014/chart" uri="{C3380CC4-5D6E-409C-BE32-E72D297353CC}">
                <c16:uniqueId val="{00000028-3D9C-4862-908E-37837CBE5084}"/>
              </c:ext>
            </c:extLst>
          </c:dPt>
          <c:dPt>
            <c:idx val="3"/>
            <c:invertIfNegative val="0"/>
            <c:bubble3D val="0"/>
            <c:spPr>
              <a:solidFill>
                <a:srgbClr val="1B75A3"/>
              </a:solidFill>
              <a:ln>
                <a:solidFill>
                  <a:srgbClr val="1B75A3"/>
                </a:solidFill>
              </a:ln>
              <a:effectLst/>
            </c:spPr>
            <c:extLst>
              <c:ext xmlns:c16="http://schemas.microsoft.com/office/drawing/2014/chart" uri="{C3380CC4-5D6E-409C-BE32-E72D297353CC}">
                <c16:uniqueId val="{0000002A-3D9C-4862-908E-37837CBE5084}"/>
              </c:ext>
            </c:extLst>
          </c:dPt>
          <c:dPt>
            <c:idx val="4"/>
            <c:invertIfNegative val="0"/>
            <c:bubble3D val="0"/>
            <c:spPr>
              <a:solidFill>
                <a:srgbClr val="1B75A3"/>
              </a:solidFill>
              <a:ln>
                <a:solidFill>
                  <a:srgbClr val="1B75A3"/>
                </a:solidFill>
              </a:ln>
              <a:effectLst/>
            </c:spPr>
            <c:extLst>
              <c:ext xmlns:c16="http://schemas.microsoft.com/office/drawing/2014/chart" uri="{C3380CC4-5D6E-409C-BE32-E72D297353CC}">
                <c16:uniqueId val="{0000002C-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Level'!$P$8:$Y$8</c:f>
              <c:numCache>
                <c:formatCode>0.00%</c:formatCode>
                <c:ptCount val="5"/>
                <c:pt idx="0">
                  <c:v>5.6244022102805349E-3</c:v>
                </c:pt>
                <c:pt idx="1">
                  <c:v>7.5608719779904736E-3</c:v>
                </c:pt>
                <c:pt idx="2">
                  <c:v>7.5360705935001845E-3</c:v>
                </c:pt>
                <c:pt idx="3">
                  <c:v>7.5441279892851662E-3</c:v>
                </c:pt>
                <c:pt idx="4">
                  <c:v>1.1376820170904056E-2</c:v>
                </c:pt>
              </c:numCache>
            </c:numRef>
          </c:val>
          <c:extLst>
            <c:ext xmlns:c16="http://schemas.microsoft.com/office/drawing/2014/chart" uri="{C3380CC4-5D6E-409C-BE32-E72D297353CC}">
              <c16:uniqueId val="{0000002D-3D9C-4862-908E-37837CBE5084}"/>
            </c:ext>
          </c:extLst>
        </c:ser>
        <c:ser>
          <c:idx val="6"/>
          <c:order val="6"/>
          <c:tx>
            <c:strRef>
              <c:f>'RB Chart Inputs - Top Level'!$B$9</c:f>
              <c:strCache>
                <c:ptCount val="1"/>
                <c:pt idx="0">
                  <c:v>Non-US Developed Equity</c:v>
                </c:pt>
              </c:strCache>
            </c:strRef>
          </c:tx>
          <c:spPr>
            <a:solidFill>
              <a:srgbClr val="257FAD"/>
            </a:solidFill>
            <a:ln>
              <a:noFill/>
            </a:ln>
            <a:effectLst/>
          </c:spPr>
          <c:invertIfNegative val="0"/>
          <c:dPt>
            <c:idx val="0"/>
            <c:invertIfNegative val="0"/>
            <c:bubble3D val="0"/>
            <c:spPr>
              <a:solidFill>
                <a:srgbClr val="257FAD"/>
              </a:solidFill>
              <a:ln>
                <a:solidFill>
                  <a:srgbClr val="257FAD"/>
                </a:solidFill>
              </a:ln>
              <a:effectLst/>
            </c:spPr>
            <c:extLst>
              <c:ext xmlns:c16="http://schemas.microsoft.com/office/drawing/2014/chart" uri="{C3380CC4-5D6E-409C-BE32-E72D297353CC}">
                <c16:uniqueId val="{0000002F-3D9C-4862-908E-37837CBE5084}"/>
              </c:ext>
            </c:extLst>
          </c:dPt>
          <c:dPt>
            <c:idx val="1"/>
            <c:invertIfNegative val="0"/>
            <c:bubble3D val="0"/>
            <c:spPr>
              <a:solidFill>
                <a:srgbClr val="257FAD"/>
              </a:solidFill>
              <a:ln>
                <a:solidFill>
                  <a:srgbClr val="257FAD"/>
                </a:solidFill>
              </a:ln>
              <a:effectLst/>
            </c:spPr>
            <c:extLst>
              <c:ext xmlns:c16="http://schemas.microsoft.com/office/drawing/2014/chart" uri="{C3380CC4-5D6E-409C-BE32-E72D297353CC}">
                <c16:uniqueId val="{00000031-3D9C-4862-908E-37837CBE5084}"/>
              </c:ext>
            </c:extLst>
          </c:dPt>
          <c:dPt>
            <c:idx val="2"/>
            <c:invertIfNegative val="0"/>
            <c:bubble3D val="0"/>
            <c:spPr>
              <a:solidFill>
                <a:srgbClr val="257FAD"/>
              </a:solidFill>
              <a:ln>
                <a:solidFill>
                  <a:srgbClr val="257FAD"/>
                </a:solidFill>
              </a:ln>
              <a:effectLst/>
            </c:spPr>
            <c:extLst>
              <c:ext xmlns:c16="http://schemas.microsoft.com/office/drawing/2014/chart" uri="{C3380CC4-5D6E-409C-BE32-E72D297353CC}">
                <c16:uniqueId val="{00000033-3D9C-4862-908E-37837CBE5084}"/>
              </c:ext>
            </c:extLst>
          </c:dPt>
          <c:dPt>
            <c:idx val="3"/>
            <c:invertIfNegative val="0"/>
            <c:bubble3D val="0"/>
            <c:spPr>
              <a:solidFill>
                <a:srgbClr val="257FAD"/>
              </a:solidFill>
              <a:ln>
                <a:solidFill>
                  <a:srgbClr val="257FAD"/>
                </a:solidFill>
              </a:ln>
              <a:effectLst/>
            </c:spPr>
            <c:extLst>
              <c:ext xmlns:c16="http://schemas.microsoft.com/office/drawing/2014/chart" uri="{C3380CC4-5D6E-409C-BE32-E72D297353CC}">
                <c16:uniqueId val="{00000035-3D9C-4862-908E-37837CBE5084}"/>
              </c:ext>
            </c:extLst>
          </c:dPt>
          <c:dPt>
            <c:idx val="4"/>
            <c:invertIfNegative val="0"/>
            <c:bubble3D val="0"/>
            <c:spPr>
              <a:solidFill>
                <a:srgbClr val="257FAD"/>
              </a:solidFill>
              <a:ln>
                <a:solidFill>
                  <a:srgbClr val="257FAD"/>
                </a:solidFill>
              </a:ln>
              <a:effectLst/>
            </c:spPr>
            <c:extLst>
              <c:ext xmlns:c16="http://schemas.microsoft.com/office/drawing/2014/chart" uri="{C3380CC4-5D6E-409C-BE32-E72D297353CC}">
                <c16:uniqueId val="{00000037-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Level'!$P$9:$Y$9</c:f>
              <c:numCache>
                <c:formatCode>0.00%</c:formatCode>
                <c:ptCount val="5"/>
                <c:pt idx="0">
                  <c:v>8.4409672706197755E-3</c:v>
                </c:pt>
                <c:pt idx="1">
                  <c:v>8.3959880131189556E-3</c:v>
                </c:pt>
                <c:pt idx="2">
                  <c:v>8.3779107859401434E-3</c:v>
                </c:pt>
                <c:pt idx="3">
                  <c:v>8.3527008914255872E-3</c:v>
                </c:pt>
                <c:pt idx="4">
                  <c:v>8.3719315887532172E-3</c:v>
                </c:pt>
              </c:numCache>
            </c:numRef>
          </c:val>
          <c:extLst>
            <c:ext xmlns:c16="http://schemas.microsoft.com/office/drawing/2014/chart" uri="{C3380CC4-5D6E-409C-BE32-E72D297353CC}">
              <c16:uniqueId val="{00000038-3D9C-4862-908E-37837CBE5084}"/>
            </c:ext>
          </c:extLst>
        </c:ser>
        <c:ser>
          <c:idx val="7"/>
          <c:order val="7"/>
          <c:tx>
            <c:strRef>
              <c:f>'RB Chart Inputs - Top Level'!$B$10</c:f>
              <c:strCache>
                <c:ptCount val="1"/>
                <c:pt idx="0">
                  <c:v>Non-US Developed Equity (USD Hedge)</c:v>
                </c:pt>
              </c:strCache>
            </c:strRef>
          </c:tx>
          <c:spPr>
            <a:solidFill>
              <a:schemeClr val="accent2">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Level'!$P$10:$Y$10</c:f>
            </c:numRef>
          </c:val>
          <c:extLst>
            <c:ext xmlns:c16="http://schemas.microsoft.com/office/drawing/2014/chart" uri="{C3380CC4-5D6E-409C-BE32-E72D297353CC}">
              <c16:uniqueId val="{00000039-3D9C-4862-908E-37837CBE5084}"/>
            </c:ext>
          </c:extLst>
        </c:ser>
        <c:ser>
          <c:idx val="8"/>
          <c:order val="8"/>
          <c:tx>
            <c:strRef>
              <c:f>'RB Chart Inputs - Top Level'!$B$11</c:f>
              <c:strCache>
                <c:ptCount val="1"/>
                <c:pt idx="0">
                  <c:v>Non-US Developed Small-Cap Equity</c:v>
                </c:pt>
              </c:strCache>
            </c:strRef>
          </c:tx>
          <c:spPr>
            <a:solidFill>
              <a:schemeClr val="accent3">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Level'!$P$11:$Y$11</c:f>
            </c:numRef>
          </c:val>
          <c:extLst>
            <c:ext xmlns:c16="http://schemas.microsoft.com/office/drawing/2014/chart" uri="{C3380CC4-5D6E-409C-BE32-E72D297353CC}">
              <c16:uniqueId val="{0000003A-3D9C-4862-908E-37837CBE5084}"/>
            </c:ext>
          </c:extLst>
        </c:ser>
        <c:ser>
          <c:idx val="9"/>
          <c:order val="9"/>
          <c:tx>
            <c:strRef>
              <c:f>'RB Chart Inputs - Top Level'!$B$12</c:f>
              <c:strCache>
                <c:ptCount val="1"/>
                <c:pt idx="0">
                  <c:v>Emerging Market Equity</c:v>
                </c:pt>
              </c:strCache>
            </c:strRef>
          </c:tx>
          <c:spPr>
            <a:solidFill>
              <a:srgbClr val="2F89B7"/>
            </a:solidFill>
            <a:ln>
              <a:noFill/>
            </a:ln>
            <a:effectLst/>
          </c:spPr>
          <c:invertIfNegative val="0"/>
          <c:dPt>
            <c:idx val="0"/>
            <c:invertIfNegative val="0"/>
            <c:bubble3D val="0"/>
            <c:spPr>
              <a:solidFill>
                <a:srgbClr val="2F89B7"/>
              </a:solidFill>
              <a:ln>
                <a:solidFill>
                  <a:srgbClr val="2F89B7"/>
                </a:solidFill>
              </a:ln>
              <a:effectLst/>
            </c:spPr>
            <c:extLst>
              <c:ext xmlns:c16="http://schemas.microsoft.com/office/drawing/2014/chart" uri="{C3380CC4-5D6E-409C-BE32-E72D297353CC}">
                <c16:uniqueId val="{0000003C-3D9C-4862-908E-37837CBE5084}"/>
              </c:ext>
            </c:extLst>
          </c:dPt>
          <c:dPt>
            <c:idx val="1"/>
            <c:invertIfNegative val="0"/>
            <c:bubble3D val="0"/>
            <c:spPr>
              <a:solidFill>
                <a:srgbClr val="2F89B7"/>
              </a:solidFill>
              <a:ln>
                <a:solidFill>
                  <a:srgbClr val="2F89B7"/>
                </a:solidFill>
              </a:ln>
              <a:effectLst/>
            </c:spPr>
            <c:extLst>
              <c:ext xmlns:c16="http://schemas.microsoft.com/office/drawing/2014/chart" uri="{C3380CC4-5D6E-409C-BE32-E72D297353CC}">
                <c16:uniqueId val="{0000003E-3D9C-4862-908E-37837CBE5084}"/>
              </c:ext>
            </c:extLst>
          </c:dPt>
          <c:dPt>
            <c:idx val="2"/>
            <c:invertIfNegative val="0"/>
            <c:bubble3D val="0"/>
            <c:spPr>
              <a:solidFill>
                <a:srgbClr val="2F89B7"/>
              </a:solidFill>
              <a:ln>
                <a:solidFill>
                  <a:srgbClr val="2F89B7"/>
                </a:solidFill>
              </a:ln>
              <a:effectLst/>
            </c:spPr>
            <c:extLst>
              <c:ext xmlns:c16="http://schemas.microsoft.com/office/drawing/2014/chart" uri="{C3380CC4-5D6E-409C-BE32-E72D297353CC}">
                <c16:uniqueId val="{00000040-3D9C-4862-908E-37837CBE5084}"/>
              </c:ext>
            </c:extLst>
          </c:dPt>
          <c:dPt>
            <c:idx val="3"/>
            <c:invertIfNegative val="0"/>
            <c:bubble3D val="0"/>
            <c:spPr>
              <a:solidFill>
                <a:srgbClr val="2F89B7"/>
              </a:solidFill>
              <a:ln>
                <a:solidFill>
                  <a:srgbClr val="2F89B7"/>
                </a:solidFill>
              </a:ln>
              <a:effectLst/>
            </c:spPr>
            <c:extLst>
              <c:ext xmlns:c16="http://schemas.microsoft.com/office/drawing/2014/chart" uri="{C3380CC4-5D6E-409C-BE32-E72D297353CC}">
                <c16:uniqueId val="{00000042-3D9C-4862-908E-37837CBE5084}"/>
              </c:ext>
            </c:extLst>
          </c:dPt>
          <c:dPt>
            <c:idx val="4"/>
            <c:invertIfNegative val="0"/>
            <c:bubble3D val="0"/>
            <c:spPr>
              <a:solidFill>
                <a:srgbClr val="2F89B7"/>
              </a:solidFill>
              <a:ln>
                <a:solidFill>
                  <a:srgbClr val="2F89B7"/>
                </a:solidFill>
              </a:ln>
              <a:effectLst/>
            </c:spPr>
            <c:extLst>
              <c:ext xmlns:c16="http://schemas.microsoft.com/office/drawing/2014/chart" uri="{C3380CC4-5D6E-409C-BE32-E72D297353CC}">
                <c16:uniqueId val="{00000044-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Level'!$P$12:$Y$12</c:f>
              <c:numCache>
                <c:formatCode>0.00%</c:formatCode>
                <c:ptCount val="5"/>
                <c:pt idx="0">
                  <c:v>2.1697724350425735E-2</c:v>
                </c:pt>
                <c:pt idx="1">
                  <c:v>1.4100593954561013E-2</c:v>
                </c:pt>
                <c:pt idx="2">
                  <c:v>1.4049150360415201E-2</c:v>
                </c:pt>
                <c:pt idx="3">
                  <c:v>9.2092811784564351E-3</c:v>
                </c:pt>
                <c:pt idx="4">
                  <c:v>1.1559446820078858E-2</c:v>
                </c:pt>
              </c:numCache>
            </c:numRef>
          </c:val>
          <c:extLst>
            <c:ext xmlns:c16="http://schemas.microsoft.com/office/drawing/2014/chart" uri="{C3380CC4-5D6E-409C-BE32-E72D297353CC}">
              <c16:uniqueId val="{00000045-3D9C-4862-908E-37837CBE5084}"/>
            </c:ext>
          </c:extLst>
        </c:ser>
        <c:ser>
          <c:idx val="10"/>
          <c:order val="10"/>
          <c:tx>
            <c:strRef>
              <c:f>'RB Chart Inputs - Top Level'!$B$13</c:f>
              <c:strCache>
                <c:ptCount val="1"/>
                <c:pt idx="0">
                  <c:v>Emerging Market Small-Cap Equity</c:v>
                </c:pt>
              </c:strCache>
            </c:strRef>
          </c:tx>
          <c:spPr>
            <a:solidFill>
              <a:schemeClr val="accent5">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Level'!$P$13:$Y$13</c:f>
            </c:numRef>
          </c:val>
          <c:extLst>
            <c:ext xmlns:c16="http://schemas.microsoft.com/office/drawing/2014/chart" uri="{C3380CC4-5D6E-409C-BE32-E72D297353CC}">
              <c16:uniqueId val="{00000046-3D9C-4862-908E-37837CBE5084}"/>
            </c:ext>
          </c:extLst>
        </c:ser>
        <c:ser>
          <c:idx val="11"/>
          <c:order val="11"/>
          <c:tx>
            <c:strRef>
              <c:f>'RB Chart Inputs - Top Level'!$B$14</c:f>
              <c:strCache>
                <c:ptCount val="1"/>
                <c:pt idx="0">
                  <c:v>Global Equity</c:v>
                </c:pt>
              </c:strCache>
            </c:strRef>
          </c:tx>
          <c:spPr>
            <a:solidFill>
              <a:schemeClr val="accent6">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Level'!$P$14:$Y$14</c:f>
            </c:numRef>
          </c:val>
          <c:extLst>
            <c:ext xmlns:c16="http://schemas.microsoft.com/office/drawing/2014/chart" uri="{C3380CC4-5D6E-409C-BE32-E72D297353CC}">
              <c16:uniqueId val="{00000047-3D9C-4862-908E-37837CBE5084}"/>
            </c:ext>
          </c:extLst>
        </c:ser>
        <c:ser>
          <c:idx val="12"/>
          <c:order val="12"/>
          <c:tx>
            <c:strRef>
              <c:f>'RB Chart Inputs - Top Level'!$B$15</c:f>
              <c:strCache>
                <c:ptCount val="1"/>
                <c:pt idx="0">
                  <c:v>Hedge Fund - Equity</c:v>
                </c:pt>
              </c:strCache>
            </c:strRef>
          </c:tx>
          <c:spPr>
            <a:solidFill>
              <a:schemeClr val="accent1">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Level'!$P$15:$Y$15</c:f>
            </c:numRef>
          </c:val>
          <c:extLst>
            <c:ext xmlns:c16="http://schemas.microsoft.com/office/drawing/2014/chart" uri="{C3380CC4-5D6E-409C-BE32-E72D297353CC}">
              <c16:uniqueId val="{00000048-3D9C-4862-908E-37837CBE5084}"/>
            </c:ext>
          </c:extLst>
        </c:ser>
        <c:ser>
          <c:idx val="13"/>
          <c:order val="13"/>
          <c:tx>
            <c:strRef>
              <c:f>'RB Chart Inputs - Top Level'!$B$16</c:f>
              <c:strCache>
                <c:ptCount val="1"/>
                <c:pt idx="0">
                  <c:v>Private Equity - Buyout</c:v>
                </c:pt>
              </c:strCache>
            </c:strRef>
          </c:tx>
          <c:spPr>
            <a:solidFill>
              <a:schemeClr val="accent2">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Level'!$P$16:$Y$16</c:f>
            </c:numRef>
          </c:val>
          <c:extLst>
            <c:ext xmlns:c16="http://schemas.microsoft.com/office/drawing/2014/chart" uri="{C3380CC4-5D6E-409C-BE32-E72D297353CC}">
              <c16:uniqueId val="{00000049-3D9C-4862-908E-37837CBE5084}"/>
            </c:ext>
          </c:extLst>
        </c:ser>
        <c:ser>
          <c:idx val="14"/>
          <c:order val="14"/>
          <c:tx>
            <c:strRef>
              <c:f>'RB Chart Inputs - Top Level'!$B$17</c:f>
              <c:strCache>
                <c:ptCount val="1"/>
                <c:pt idx="0">
                  <c:v>Private Equity - Growth</c:v>
                </c:pt>
              </c:strCache>
            </c:strRef>
          </c:tx>
          <c:spPr>
            <a:solidFill>
              <a:schemeClr val="accent3">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Level'!$P$17:$Y$17</c:f>
            </c:numRef>
          </c:val>
          <c:extLst>
            <c:ext xmlns:c16="http://schemas.microsoft.com/office/drawing/2014/chart" uri="{C3380CC4-5D6E-409C-BE32-E72D297353CC}">
              <c16:uniqueId val="{0000004A-3D9C-4862-908E-37837CBE5084}"/>
            </c:ext>
          </c:extLst>
        </c:ser>
        <c:ser>
          <c:idx val="15"/>
          <c:order val="15"/>
          <c:tx>
            <c:strRef>
              <c:f>'RB Chart Inputs - Top Level'!$B$18</c:f>
              <c:strCache>
                <c:ptCount val="1"/>
                <c:pt idx="0">
                  <c:v>Private Equity - Early Stage Venture</c:v>
                </c:pt>
              </c:strCache>
            </c:strRef>
          </c:tx>
          <c:spPr>
            <a:solidFill>
              <a:schemeClr val="accent4">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Level'!$P$18:$Y$18</c:f>
            </c:numRef>
          </c:val>
          <c:extLst>
            <c:ext xmlns:c16="http://schemas.microsoft.com/office/drawing/2014/chart" uri="{C3380CC4-5D6E-409C-BE32-E72D297353CC}">
              <c16:uniqueId val="{0000004B-3D9C-4862-908E-37837CBE5084}"/>
            </c:ext>
          </c:extLst>
        </c:ser>
        <c:ser>
          <c:idx val="16"/>
          <c:order val="16"/>
          <c:tx>
            <c:strRef>
              <c:f>'RB Chart Inputs - Top Level'!$B$19</c:f>
              <c:strCache>
                <c:ptCount val="1"/>
                <c:pt idx="0">
                  <c:v>Private Equity - Secondary</c:v>
                </c:pt>
              </c:strCache>
            </c:strRef>
          </c:tx>
          <c:spPr>
            <a:solidFill>
              <a:schemeClr val="accent5">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Level'!$P$19:$Y$19</c:f>
            </c:numRef>
          </c:val>
          <c:extLst>
            <c:ext xmlns:c16="http://schemas.microsoft.com/office/drawing/2014/chart" uri="{C3380CC4-5D6E-409C-BE32-E72D297353CC}">
              <c16:uniqueId val="{0000004C-3D9C-4862-908E-37837CBE5084}"/>
            </c:ext>
          </c:extLst>
        </c:ser>
        <c:ser>
          <c:idx val="17"/>
          <c:order val="17"/>
          <c:tx>
            <c:strRef>
              <c:f>'RB Chart Inputs - Top Level'!$B$20</c:f>
              <c:strCache>
                <c:ptCount val="1"/>
                <c:pt idx="0">
                  <c:v>Non-US Private Equity</c:v>
                </c:pt>
              </c:strCache>
            </c:strRef>
          </c:tx>
          <c:spPr>
            <a:solidFill>
              <a:schemeClr val="accent6">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Level'!$P$20:$Y$20</c:f>
            </c:numRef>
          </c:val>
          <c:extLst>
            <c:ext xmlns:c16="http://schemas.microsoft.com/office/drawing/2014/chart" uri="{C3380CC4-5D6E-409C-BE32-E72D297353CC}">
              <c16:uniqueId val="{0000004D-3D9C-4862-908E-37837CBE5084}"/>
            </c:ext>
          </c:extLst>
        </c:ser>
        <c:ser>
          <c:idx val="18"/>
          <c:order val="18"/>
          <c:tx>
            <c:strRef>
              <c:f>'RB Chart Inputs - Top Level'!$B$21</c:f>
              <c:strCache>
                <c:ptCount val="1"/>
                <c:pt idx="0">
                  <c:v>Private Equity</c:v>
                </c:pt>
              </c:strCache>
            </c:strRef>
          </c:tx>
          <c:spPr>
            <a:solidFill>
              <a:srgbClr val="1E3E7E"/>
            </a:solidFill>
            <a:ln>
              <a:noFill/>
            </a:ln>
            <a:effectLst/>
          </c:spPr>
          <c:invertIfNegative val="0"/>
          <c:dPt>
            <c:idx val="0"/>
            <c:invertIfNegative val="0"/>
            <c:bubble3D val="0"/>
            <c:spPr>
              <a:solidFill>
                <a:srgbClr val="1E3E7E"/>
              </a:solidFill>
              <a:ln>
                <a:solidFill>
                  <a:srgbClr val="1E3E7E"/>
                </a:solidFill>
              </a:ln>
              <a:effectLst/>
            </c:spPr>
            <c:extLst>
              <c:ext xmlns:c16="http://schemas.microsoft.com/office/drawing/2014/chart" uri="{C3380CC4-5D6E-409C-BE32-E72D297353CC}">
                <c16:uniqueId val="{0000004F-3D9C-4862-908E-37837CBE5084}"/>
              </c:ext>
            </c:extLst>
          </c:dPt>
          <c:dPt>
            <c:idx val="1"/>
            <c:invertIfNegative val="0"/>
            <c:bubble3D val="0"/>
            <c:spPr>
              <a:solidFill>
                <a:srgbClr val="1E3E7E"/>
              </a:solidFill>
              <a:ln>
                <a:solidFill>
                  <a:srgbClr val="1E3E7E"/>
                </a:solidFill>
              </a:ln>
              <a:effectLst/>
            </c:spPr>
            <c:extLst>
              <c:ext xmlns:c16="http://schemas.microsoft.com/office/drawing/2014/chart" uri="{C3380CC4-5D6E-409C-BE32-E72D297353CC}">
                <c16:uniqueId val="{00000051-3D9C-4862-908E-37837CBE5084}"/>
              </c:ext>
            </c:extLst>
          </c:dPt>
          <c:dPt>
            <c:idx val="2"/>
            <c:invertIfNegative val="0"/>
            <c:bubble3D val="0"/>
            <c:spPr>
              <a:solidFill>
                <a:srgbClr val="1E3E7E"/>
              </a:solidFill>
              <a:ln>
                <a:solidFill>
                  <a:srgbClr val="1E3E7E"/>
                </a:solidFill>
              </a:ln>
              <a:effectLst/>
            </c:spPr>
            <c:extLst>
              <c:ext xmlns:c16="http://schemas.microsoft.com/office/drawing/2014/chart" uri="{C3380CC4-5D6E-409C-BE32-E72D297353CC}">
                <c16:uniqueId val="{00000053-3D9C-4862-908E-37837CBE5084}"/>
              </c:ext>
            </c:extLst>
          </c:dPt>
          <c:dPt>
            <c:idx val="3"/>
            <c:invertIfNegative val="0"/>
            <c:bubble3D val="0"/>
            <c:spPr>
              <a:solidFill>
                <a:srgbClr val="1E3E7E"/>
              </a:solidFill>
              <a:ln>
                <a:solidFill>
                  <a:srgbClr val="1E3E7E"/>
                </a:solidFill>
              </a:ln>
              <a:effectLst/>
            </c:spPr>
            <c:extLst>
              <c:ext xmlns:c16="http://schemas.microsoft.com/office/drawing/2014/chart" uri="{C3380CC4-5D6E-409C-BE32-E72D297353CC}">
                <c16:uniqueId val="{00000055-3D9C-4862-908E-37837CBE5084}"/>
              </c:ext>
            </c:extLst>
          </c:dPt>
          <c:dPt>
            <c:idx val="4"/>
            <c:invertIfNegative val="0"/>
            <c:bubble3D val="0"/>
            <c:spPr>
              <a:solidFill>
                <a:srgbClr val="1E3E7E"/>
              </a:solidFill>
              <a:ln>
                <a:solidFill>
                  <a:srgbClr val="1E3E7E"/>
                </a:solidFill>
              </a:ln>
              <a:effectLst/>
            </c:spPr>
            <c:extLst>
              <c:ext xmlns:c16="http://schemas.microsoft.com/office/drawing/2014/chart" uri="{C3380CC4-5D6E-409C-BE32-E72D297353CC}">
                <c16:uniqueId val="{00000057-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Level'!$P$21:$Y$21</c:f>
              <c:numCache>
                <c:formatCode>0.00%</c:formatCode>
                <c:ptCount val="5"/>
                <c:pt idx="0">
                  <c:v>3.5758891843314149E-2</c:v>
                </c:pt>
                <c:pt idx="1">
                  <c:v>4.0751055859081203E-2</c:v>
                </c:pt>
                <c:pt idx="2">
                  <c:v>4.062008772474391E-2</c:v>
                </c:pt>
                <c:pt idx="3">
                  <c:v>4.0637659481420972E-2</c:v>
                </c:pt>
                <c:pt idx="4">
                  <c:v>4.0777172322851697E-2</c:v>
                </c:pt>
              </c:numCache>
            </c:numRef>
          </c:val>
          <c:extLst>
            <c:ext xmlns:c16="http://schemas.microsoft.com/office/drawing/2014/chart" uri="{C3380CC4-5D6E-409C-BE32-E72D297353CC}">
              <c16:uniqueId val="{00000058-3D9C-4862-908E-37837CBE5084}"/>
            </c:ext>
          </c:extLst>
        </c:ser>
        <c:ser>
          <c:idx val="19"/>
          <c:order val="19"/>
          <c:tx>
            <c:strRef>
              <c:f>'RB Chart Inputs - Top Level'!$B$22</c:f>
              <c:strCache>
                <c:ptCount val="1"/>
                <c:pt idx="0">
                  <c:v>China Equity</c:v>
                </c:pt>
              </c:strCache>
            </c:strRef>
          </c:tx>
          <c:spPr>
            <a:solidFill>
              <a:schemeClr val="accent2">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Level'!$P$22:$Y$22</c:f>
            </c:numRef>
          </c:val>
          <c:extLst>
            <c:ext xmlns:c16="http://schemas.microsoft.com/office/drawing/2014/chart" uri="{C3380CC4-5D6E-409C-BE32-E72D297353CC}">
              <c16:uniqueId val="{00000059-3D9C-4862-908E-37837CBE5084}"/>
            </c:ext>
          </c:extLst>
        </c:ser>
        <c:ser>
          <c:idx val="20"/>
          <c:order val="20"/>
          <c:tx>
            <c:strRef>
              <c:f>'RB Chart Inputs - Top Level'!$B$23</c:f>
              <c:strCache>
                <c:ptCount val="1"/>
                <c:pt idx="0">
                  <c:v>US Microcap Equity</c:v>
                </c:pt>
              </c:strCache>
            </c:strRef>
          </c:tx>
          <c:spPr>
            <a:solidFill>
              <a:schemeClr val="accent3">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Level'!$P$23:$Y$23</c:f>
            </c:numRef>
          </c:val>
          <c:extLst>
            <c:ext xmlns:c16="http://schemas.microsoft.com/office/drawing/2014/chart" uri="{C3380CC4-5D6E-409C-BE32-E72D297353CC}">
              <c16:uniqueId val="{0000005A-3D9C-4862-908E-37837CBE5084}"/>
            </c:ext>
          </c:extLst>
        </c:ser>
        <c:ser>
          <c:idx val="21"/>
          <c:order val="21"/>
          <c:tx>
            <c:strRef>
              <c:f>'RB Chart Inputs - Top Level'!$B$24</c:f>
              <c:strCache>
                <c:ptCount val="1"/>
                <c:pt idx="0">
                  <c:v>Company-Specific Stock</c:v>
                </c:pt>
              </c:strCache>
            </c:strRef>
          </c:tx>
          <c:spPr>
            <a:solidFill>
              <a:schemeClr val="accent4">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Level'!$P$24:$Y$24</c:f>
            </c:numRef>
          </c:val>
          <c:extLst>
            <c:ext xmlns:c16="http://schemas.microsoft.com/office/drawing/2014/chart" uri="{C3380CC4-5D6E-409C-BE32-E72D297353CC}">
              <c16:uniqueId val="{0000005B-3D9C-4862-908E-37837CBE5084}"/>
            </c:ext>
          </c:extLst>
        </c:ser>
        <c:ser>
          <c:idx val="22"/>
          <c:order val="22"/>
          <c:tx>
            <c:strRef>
              <c:f>'RB Chart Inputs - Top Level'!$B$25</c:f>
              <c:strCache>
                <c:ptCount val="1"/>
                <c:pt idx="0">
                  <c:v>US TIPS</c:v>
                </c:pt>
              </c:strCache>
            </c:strRef>
          </c:tx>
          <c:spPr>
            <a:solidFill>
              <a:schemeClr val="accent5">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Level'!$P$25:$Y$25</c:f>
            </c:numRef>
          </c:val>
          <c:extLst>
            <c:ext xmlns:c16="http://schemas.microsoft.com/office/drawing/2014/chart" uri="{C3380CC4-5D6E-409C-BE32-E72D297353CC}">
              <c16:uniqueId val="{0000005C-3D9C-4862-908E-37837CBE5084}"/>
            </c:ext>
          </c:extLst>
        </c:ser>
        <c:ser>
          <c:idx val="23"/>
          <c:order val="23"/>
          <c:tx>
            <c:strRef>
              <c:f>'RB Chart Inputs - Top Level'!$B$26</c:f>
              <c:strCache>
                <c:ptCount val="1"/>
                <c:pt idx="0">
                  <c:v>US Treasury Bond</c:v>
                </c:pt>
              </c:strCache>
            </c:strRef>
          </c:tx>
          <c:spPr>
            <a:solidFill>
              <a:schemeClr val="accent6">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Level'!$P$26:$Y$26</c:f>
            </c:numRef>
          </c:val>
          <c:extLst>
            <c:ext xmlns:c16="http://schemas.microsoft.com/office/drawing/2014/chart" uri="{C3380CC4-5D6E-409C-BE32-E72D297353CC}">
              <c16:uniqueId val="{0000005D-3D9C-4862-908E-37837CBE5084}"/>
            </c:ext>
          </c:extLst>
        </c:ser>
        <c:ser>
          <c:idx val="24"/>
          <c:order val="24"/>
          <c:tx>
            <c:strRef>
              <c:f>'RB Chart Inputs - Top Level'!$B$27</c:f>
              <c:strCache>
                <c:ptCount val="1"/>
                <c:pt idx="0">
                  <c:v>US Corporate Bond</c:v>
                </c:pt>
              </c:strCache>
            </c:strRef>
          </c:tx>
          <c:spPr>
            <a:solidFill>
              <a:schemeClr val="accent1">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Level'!$P$27:$Y$27</c:f>
            </c:numRef>
          </c:val>
          <c:extLst>
            <c:ext xmlns:c16="http://schemas.microsoft.com/office/drawing/2014/chart" uri="{C3380CC4-5D6E-409C-BE32-E72D297353CC}">
              <c16:uniqueId val="{0000005E-3D9C-4862-908E-37837CBE5084}"/>
            </c:ext>
          </c:extLst>
        </c:ser>
        <c:ser>
          <c:idx val="25"/>
          <c:order val="25"/>
          <c:tx>
            <c:strRef>
              <c:f>'RB Chart Inputs - Top Level'!$B$28</c:f>
              <c:strCache>
                <c:ptCount val="1"/>
                <c:pt idx="0">
                  <c:v>US Mortgage-Backed Securities</c:v>
                </c:pt>
              </c:strCache>
            </c:strRef>
          </c:tx>
          <c:spPr>
            <a:solidFill>
              <a:schemeClr val="accent2">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Level'!$P$28:$Y$28</c:f>
            </c:numRef>
          </c:val>
          <c:extLst>
            <c:ext xmlns:c16="http://schemas.microsoft.com/office/drawing/2014/chart" uri="{C3380CC4-5D6E-409C-BE32-E72D297353CC}">
              <c16:uniqueId val="{0000005F-3D9C-4862-908E-37837CBE5084}"/>
            </c:ext>
          </c:extLst>
        </c:ser>
        <c:ser>
          <c:idx val="26"/>
          <c:order val="26"/>
          <c:tx>
            <c:strRef>
              <c:f>'RB Chart Inputs - Top Level'!$B$29</c:f>
              <c:strCache>
                <c:ptCount val="1"/>
                <c:pt idx="0">
                  <c:v>US Aggregate Bond</c:v>
                </c:pt>
              </c:strCache>
            </c:strRef>
          </c:tx>
          <c:spPr>
            <a:solidFill>
              <a:srgbClr val="B9F677"/>
            </a:solidFill>
            <a:ln>
              <a:noFill/>
            </a:ln>
            <a:effectLst/>
          </c:spPr>
          <c:invertIfNegative val="0"/>
          <c:dPt>
            <c:idx val="0"/>
            <c:invertIfNegative val="0"/>
            <c:bubble3D val="0"/>
            <c:spPr>
              <a:solidFill>
                <a:srgbClr val="B9F677"/>
              </a:solidFill>
              <a:ln>
                <a:solidFill>
                  <a:srgbClr val="B9F677"/>
                </a:solidFill>
              </a:ln>
              <a:effectLst/>
            </c:spPr>
            <c:extLst>
              <c:ext xmlns:c16="http://schemas.microsoft.com/office/drawing/2014/chart" uri="{C3380CC4-5D6E-409C-BE32-E72D297353CC}">
                <c16:uniqueId val="{00000061-3D9C-4862-908E-37837CBE5084}"/>
              </c:ext>
            </c:extLst>
          </c:dPt>
          <c:dPt>
            <c:idx val="1"/>
            <c:invertIfNegative val="0"/>
            <c:bubble3D val="0"/>
            <c:spPr>
              <a:solidFill>
                <a:srgbClr val="B9F677"/>
              </a:solidFill>
              <a:ln>
                <a:solidFill>
                  <a:srgbClr val="B9F677"/>
                </a:solidFill>
              </a:ln>
              <a:effectLst/>
            </c:spPr>
            <c:extLst>
              <c:ext xmlns:c16="http://schemas.microsoft.com/office/drawing/2014/chart" uri="{C3380CC4-5D6E-409C-BE32-E72D297353CC}">
                <c16:uniqueId val="{00000063-3D9C-4862-908E-37837CBE5084}"/>
              </c:ext>
            </c:extLst>
          </c:dPt>
          <c:dPt>
            <c:idx val="2"/>
            <c:invertIfNegative val="0"/>
            <c:bubble3D val="0"/>
            <c:spPr>
              <a:solidFill>
                <a:srgbClr val="B9F677"/>
              </a:solidFill>
              <a:ln>
                <a:solidFill>
                  <a:srgbClr val="B9F677"/>
                </a:solidFill>
              </a:ln>
              <a:effectLst/>
            </c:spPr>
            <c:extLst>
              <c:ext xmlns:c16="http://schemas.microsoft.com/office/drawing/2014/chart" uri="{C3380CC4-5D6E-409C-BE32-E72D297353CC}">
                <c16:uniqueId val="{00000065-3D9C-4862-908E-37837CBE5084}"/>
              </c:ext>
            </c:extLst>
          </c:dPt>
          <c:dPt>
            <c:idx val="3"/>
            <c:invertIfNegative val="0"/>
            <c:bubble3D val="0"/>
            <c:spPr>
              <a:solidFill>
                <a:srgbClr val="B9F677"/>
              </a:solidFill>
              <a:ln>
                <a:solidFill>
                  <a:srgbClr val="B9F677"/>
                </a:solidFill>
              </a:ln>
              <a:effectLst/>
            </c:spPr>
            <c:extLst>
              <c:ext xmlns:c16="http://schemas.microsoft.com/office/drawing/2014/chart" uri="{C3380CC4-5D6E-409C-BE32-E72D297353CC}">
                <c16:uniqueId val="{00000067-3D9C-4862-908E-37837CBE5084}"/>
              </c:ext>
            </c:extLst>
          </c:dPt>
          <c:dPt>
            <c:idx val="4"/>
            <c:invertIfNegative val="0"/>
            <c:bubble3D val="0"/>
            <c:spPr>
              <a:solidFill>
                <a:srgbClr val="B9F677"/>
              </a:solidFill>
              <a:ln>
                <a:solidFill>
                  <a:srgbClr val="B9F677"/>
                </a:solidFill>
              </a:ln>
              <a:effectLst/>
            </c:spPr>
            <c:extLst>
              <c:ext xmlns:c16="http://schemas.microsoft.com/office/drawing/2014/chart" uri="{C3380CC4-5D6E-409C-BE32-E72D297353CC}">
                <c16:uniqueId val="{00000069-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Level'!$P$29:$Y$29</c:f>
              <c:numCache>
                <c:formatCode>0.00%</c:formatCode>
                <c:ptCount val="5"/>
                <c:pt idx="0">
                  <c:v>3.4603510589278295E-4</c:v>
                </c:pt>
                <c:pt idx="1">
                  <c:v>3.0508412380834461E-4</c:v>
                </c:pt>
                <c:pt idx="2">
                  <c:v>2.8497603556201806E-4</c:v>
                </c:pt>
                <c:pt idx="3">
                  <c:v>2.9291998963895042E-4</c:v>
                </c:pt>
                <c:pt idx="4">
                  <c:v>2.6666984057738692E-4</c:v>
                </c:pt>
              </c:numCache>
            </c:numRef>
          </c:val>
          <c:extLst>
            <c:ext xmlns:c16="http://schemas.microsoft.com/office/drawing/2014/chart" uri="{C3380CC4-5D6E-409C-BE32-E72D297353CC}">
              <c16:uniqueId val="{0000006A-3D9C-4862-908E-37837CBE5084}"/>
            </c:ext>
          </c:extLst>
        </c:ser>
        <c:ser>
          <c:idx val="27"/>
          <c:order val="27"/>
          <c:tx>
            <c:strRef>
              <c:f>'RB Chart Inputs - Top Level'!$B$30</c:f>
              <c:strCache>
                <c:ptCount val="1"/>
                <c:pt idx="0">
                  <c:v>US High Yield Corporate Bond</c:v>
                </c:pt>
              </c:strCache>
            </c:strRef>
          </c:tx>
          <c:spPr>
            <a:solidFill>
              <a:schemeClr val="accent4">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Level'!$P$30:$Y$30</c:f>
            </c:numRef>
          </c:val>
          <c:extLst>
            <c:ext xmlns:c16="http://schemas.microsoft.com/office/drawing/2014/chart" uri="{C3380CC4-5D6E-409C-BE32-E72D297353CC}">
              <c16:uniqueId val="{0000006B-3D9C-4862-908E-37837CBE5084}"/>
            </c:ext>
          </c:extLst>
        </c:ser>
        <c:ser>
          <c:idx val="28"/>
          <c:order val="28"/>
          <c:tx>
            <c:strRef>
              <c:f>'RB Chart Inputs - Top Level'!$B$31</c:f>
              <c:strCache>
                <c:ptCount val="1"/>
                <c:pt idx="0">
                  <c:v>US Leveraged Loan</c:v>
                </c:pt>
              </c:strCache>
            </c:strRef>
          </c:tx>
          <c:spPr>
            <a:solidFill>
              <a:schemeClr val="accent5">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Level'!$P$31:$Y$31</c:f>
            </c:numRef>
          </c:val>
          <c:extLst>
            <c:ext xmlns:c16="http://schemas.microsoft.com/office/drawing/2014/chart" uri="{C3380CC4-5D6E-409C-BE32-E72D297353CC}">
              <c16:uniqueId val="{0000006C-3D9C-4862-908E-37837CBE5084}"/>
            </c:ext>
          </c:extLst>
        </c:ser>
        <c:ser>
          <c:idx val="29"/>
          <c:order val="29"/>
          <c:tx>
            <c:strRef>
              <c:f>'RB Chart Inputs - Top Level'!$B$32</c:f>
              <c:strCache>
                <c:ptCount val="1"/>
                <c:pt idx="0">
                  <c:v>Emerging Market External Debt</c:v>
                </c:pt>
              </c:strCache>
            </c:strRef>
          </c:tx>
          <c:spPr>
            <a:solidFill>
              <a:srgbClr val="50B2D9"/>
            </a:solidFill>
            <a:ln>
              <a:noFill/>
            </a:ln>
            <a:effectLst/>
          </c:spPr>
          <c:invertIfNegative val="0"/>
          <c:dPt>
            <c:idx val="0"/>
            <c:invertIfNegative val="0"/>
            <c:bubble3D val="0"/>
            <c:spPr>
              <a:solidFill>
                <a:srgbClr val="50B2D9"/>
              </a:solidFill>
              <a:ln>
                <a:solidFill>
                  <a:srgbClr val="50B2D9"/>
                </a:solidFill>
              </a:ln>
              <a:effectLst/>
            </c:spPr>
            <c:extLst>
              <c:ext xmlns:c16="http://schemas.microsoft.com/office/drawing/2014/chart" uri="{C3380CC4-5D6E-409C-BE32-E72D297353CC}">
                <c16:uniqueId val="{0000006E-3D9C-4862-908E-37837CBE5084}"/>
              </c:ext>
            </c:extLst>
          </c:dPt>
          <c:dPt>
            <c:idx val="1"/>
            <c:invertIfNegative val="0"/>
            <c:bubble3D val="0"/>
            <c:spPr>
              <a:solidFill>
                <a:srgbClr val="50B2D9"/>
              </a:solidFill>
              <a:ln>
                <a:solidFill>
                  <a:srgbClr val="50B2D9"/>
                </a:solidFill>
              </a:ln>
              <a:effectLst/>
            </c:spPr>
            <c:extLst>
              <c:ext xmlns:c16="http://schemas.microsoft.com/office/drawing/2014/chart" uri="{C3380CC4-5D6E-409C-BE32-E72D297353CC}">
                <c16:uniqueId val="{00000070-3D9C-4862-908E-37837CBE5084}"/>
              </c:ext>
            </c:extLst>
          </c:dPt>
          <c:dPt>
            <c:idx val="2"/>
            <c:invertIfNegative val="0"/>
            <c:bubble3D val="0"/>
            <c:spPr>
              <a:solidFill>
                <a:srgbClr val="50B2D9"/>
              </a:solidFill>
              <a:ln>
                <a:solidFill>
                  <a:srgbClr val="50B2D9"/>
                </a:solidFill>
              </a:ln>
              <a:effectLst/>
            </c:spPr>
            <c:extLst>
              <c:ext xmlns:c16="http://schemas.microsoft.com/office/drawing/2014/chart" uri="{C3380CC4-5D6E-409C-BE32-E72D297353CC}">
                <c16:uniqueId val="{00000072-3D9C-4862-908E-37837CBE5084}"/>
              </c:ext>
            </c:extLst>
          </c:dPt>
          <c:dPt>
            <c:idx val="3"/>
            <c:invertIfNegative val="0"/>
            <c:bubble3D val="0"/>
            <c:spPr>
              <a:solidFill>
                <a:srgbClr val="50B2D9"/>
              </a:solidFill>
              <a:ln>
                <a:solidFill>
                  <a:srgbClr val="50B2D9"/>
                </a:solidFill>
              </a:ln>
              <a:effectLst/>
            </c:spPr>
            <c:extLst>
              <c:ext xmlns:c16="http://schemas.microsoft.com/office/drawing/2014/chart" uri="{C3380CC4-5D6E-409C-BE32-E72D297353CC}">
                <c16:uniqueId val="{00000074-3D9C-4862-908E-37837CBE5084}"/>
              </c:ext>
            </c:extLst>
          </c:dPt>
          <c:dPt>
            <c:idx val="4"/>
            <c:invertIfNegative val="0"/>
            <c:bubble3D val="0"/>
            <c:spPr>
              <a:solidFill>
                <a:srgbClr val="50B2D9"/>
              </a:solidFill>
              <a:ln>
                <a:solidFill>
                  <a:srgbClr val="50B2D9"/>
                </a:solidFill>
              </a:ln>
              <a:effectLst/>
            </c:spPr>
            <c:extLst>
              <c:ext xmlns:c16="http://schemas.microsoft.com/office/drawing/2014/chart" uri="{C3380CC4-5D6E-409C-BE32-E72D297353CC}">
                <c16:uniqueId val="{00000076-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Level'!$P$32:$Y$32</c:f>
              <c:numCache>
                <c:formatCode>0.00%</c:formatCode>
                <c:ptCount val="5"/>
                <c:pt idx="0">
                  <c:v>1.0678558620797528E-3</c:v>
                </c:pt>
                <c:pt idx="1">
                  <c:v>1.0517838846712787E-3</c:v>
                </c:pt>
                <c:pt idx="2">
                  <c:v>0</c:v>
                </c:pt>
                <c:pt idx="3">
                  <c:v>3.3881317890172014E-21</c:v>
                </c:pt>
                <c:pt idx="4">
                  <c:v>0</c:v>
                </c:pt>
              </c:numCache>
            </c:numRef>
          </c:val>
          <c:extLst>
            <c:ext xmlns:c16="http://schemas.microsoft.com/office/drawing/2014/chart" uri="{C3380CC4-5D6E-409C-BE32-E72D297353CC}">
              <c16:uniqueId val="{00000077-3D9C-4862-908E-37837CBE5084}"/>
            </c:ext>
          </c:extLst>
        </c:ser>
        <c:ser>
          <c:idx val="30"/>
          <c:order val="30"/>
          <c:tx>
            <c:strRef>
              <c:f>'RB Chart Inputs - Top Level'!$B$33</c:f>
              <c:strCache>
                <c:ptCount val="1"/>
                <c:pt idx="0">
                  <c:v>Emerging Market Local Currency Debt</c:v>
                </c:pt>
              </c:strCache>
            </c:strRef>
          </c:tx>
          <c:spPr>
            <a:solidFill>
              <a:srgbClr val="4BADD4"/>
            </a:solidFill>
            <a:ln>
              <a:noFill/>
            </a:ln>
            <a:effectLst/>
          </c:spPr>
          <c:invertIfNegative val="0"/>
          <c:dPt>
            <c:idx val="0"/>
            <c:invertIfNegative val="0"/>
            <c:bubble3D val="0"/>
            <c:spPr>
              <a:solidFill>
                <a:srgbClr val="4BADD4"/>
              </a:solidFill>
              <a:ln>
                <a:solidFill>
                  <a:srgbClr val="4BADD4"/>
                </a:solidFill>
              </a:ln>
              <a:effectLst/>
            </c:spPr>
            <c:extLst>
              <c:ext xmlns:c16="http://schemas.microsoft.com/office/drawing/2014/chart" uri="{C3380CC4-5D6E-409C-BE32-E72D297353CC}">
                <c16:uniqueId val="{00000079-3D9C-4862-908E-37837CBE5084}"/>
              </c:ext>
            </c:extLst>
          </c:dPt>
          <c:dPt>
            <c:idx val="1"/>
            <c:invertIfNegative val="0"/>
            <c:bubble3D val="0"/>
            <c:spPr>
              <a:solidFill>
                <a:srgbClr val="4BADD4"/>
              </a:solidFill>
              <a:ln>
                <a:solidFill>
                  <a:srgbClr val="4BADD4"/>
                </a:solidFill>
              </a:ln>
              <a:effectLst/>
            </c:spPr>
            <c:extLst>
              <c:ext xmlns:c16="http://schemas.microsoft.com/office/drawing/2014/chart" uri="{C3380CC4-5D6E-409C-BE32-E72D297353CC}">
                <c16:uniqueId val="{0000007B-3D9C-4862-908E-37837CBE5084}"/>
              </c:ext>
            </c:extLst>
          </c:dPt>
          <c:dPt>
            <c:idx val="2"/>
            <c:invertIfNegative val="0"/>
            <c:bubble3D val="0"/>
            <c:spPr>
              <a:solidFill>
                <a:srgbClr val="4BADD4"/>
              </a:solidFill>
              <a:ln>
                <a:solidFill>
                  <a:srgbClr val="4BADD4"/>
                </a:solidFill>
              </a:ln>
              <a:effectLst/>
            </c:spPr>
            <c:extLst>
              <c:ext xmlns:c16="http://schemas.microsoft.com/office/drawing/2014/chart" uri="{C3380CC4-5D6E-409C-BE32-E72D297353CC}">
                <c16:uniqueId val="{0000007D-3D9C-4862-908E-37837CBE5084}"/>
              </c:ext>
            </c:extLst>
          </c:dPt>
          <c:dPt>
            <c:idx val="3"/>
            <c:invertIfNegative val="0"/>
            <c:bubble3D val="0"/>
            <c:spPr>
              <a:solidFill>
                <a:srgbClr val="4BADD4"/>
              </a:solidFill>
              <a:ln>
                <a:solidFill>
                  <a:srgbClr val="4BADD4"/>
                </a:solidFill>
              </a:ln>
              <a:effectLst/>
            </c:spPr>
            <c:extLst>
              <c:ext xmlns:c16="http://schemas.microsoft.com/office/drawing/2014/chart" uri="{C3380CC4-5D6E-409C-BE32-E72D297353CC}">
                <c16:uniqueId val="{0000007F-3D9C-4862-908E-37837CBE5084}"/>
              </c:ext>
            </c:extLst>
          </c:dPt>
          <c:dPt>
            <c:idx val="4"/>
            <c:invertIfNegative val="0"/>
            <c:bubble3D val="0"/>
            <c:spPr>
              <a:solidFill>
                <a:srgbClr val="4BADD4"/>
              </a:solidFill>
              <a:ln>
                <a:solidFill>
                  <a:srgbClr val="4BADD4"/>
                </a:solidFill>
              </a:ln>
              <a:effectLst/>
            </c:spPr>
            <c:extLst>
              <c:ext xmlns:c16="http://schemas.microsoft.com/office/drawing/2014/chart" uri="{C3380CC4-5D6E-409C-BE32-E72D297353CC}">
                <c16:uniqueId val="{00000081-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Level'!$P$33:$Y$33</c:f>
              <c:numCache>
                <c:formatCode>0.00%</c:formatCode>
                <c:ptCount val="5"/>
                <c:pt idx="0">
                  <c:v>1.0604216956231175E-3</c:v>
                </c:pt>
                <c:pt idx="1">
                  <c:v>1.0377560492575177E-3</c:v>
                </c:pt>
                <c:pt idx="2">
                  <c:v>0</c:v>
                </c:pt>
                <c:pt idx="3">
                  <c:v>0</c:v>
                </c:pt>
                <c:pt idx="4">
                  <c:v>-1.6940658945086007E-21</c:v>
                </c:pt>
              </c:numCache>
            </c:numRef>
          </c:val>
          <c:extLst>
            <c:ext xmlns:c16="http://schemas.microsoft.com/office/drawing/2014/chart" uri="{C3380CC4-5D6E-409C-BE32-E72D297353CC}">
              <c16:uniqueId val="{00000082-3D9C-4862-908E-37837CBE5084}"/>
            </c:ext>
          </c:extLst>
        </c:ser>
        <c:ser>
          <c:idx val="31"/>
          <c:order val="31"/>
          <c:tx>
            <c:strRef>
              <c:f>'RB Chart Inputs - Top Level'!$B$34</c:f>
              <c:strCache>
                <c:ptCount val="1"/>
                <c:pt idx="0">
                  <c:v>Non-US Government Bond</c:v>
                </c:pt>
              </c:strCache>
            </c:strRef>
          </c:tx>
          <c:spPr>
            <a:solidFill>
              <a:schemeClr val="accent2">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Level'!$P$34:$Y$34</c:f>
            </c:numRef>
          </c:val>
          <c:extLst>
            <c:ext xmlns:c16="http://schemas.microsoft.com/office/drawing/2014/chart" uri="{C3380CC4-5D6E-409C-BE32-E72D297353CC}">
              <c16:uniqueId val="{00000083-3D9C-4862-908E-37837CBE5084}"/>
            </c:ext>
          </c:extLst>
        </c:ser>
        <c:ser>
          <c:idx val="32"/>
          <c:order val="32"/>
          <c:tx>
            <c:strRef>
              <c:f>'RB Chart Inputs - Top Level'!$B$35</c:f>
              <c:strCache>
                <c:ptCount val="1"/>
                <c:pt idx="0">
                  <c:v>Non-US Government Bond (USD Hedge)</c:v>
                </c:pt>
              </c:strCache>
            </c:strRef>
          </c:tx>
          <c:spPr>
            <a:solidFill>
              <a:schemeClr val="accent3">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Level'!$P$35:$Y$35</c:f>
            </c:numRef>
          </c:val>
          <c:extLst>
            <c:ext xmlns:c16="http://schemas.microsoft.com/office/drawing/2014/chart" uri="{C3380CC4-5D6E-409C-BE32-E72D297353CC}">
              <c16:uniqueId val="{00000084-3D9C-4862-908E-37837CBE5084}"/>
            </c:ext>
          </c:extLst>
        </c:ser>
        <c:ser>
          <c:idx val="33"/>
          <c:order val="33"/>
          <c:tx>
            <c:strRef>
              <c:f>'RB Chart Inputs - Top Level'!$B$36</c:f>
              <c:strCache>
                <c:ptCount val="1"/>
                <c:pt idx="0">
                  <c:v>Global Government Bond</c:v>
                </c:pt>
              </c:strCache>
            </c:strRef>
          </c:tx>
          <c:spPr>
            <a:solidFill>
              <a:schemeClr val="accent4">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Level'!$P$36:$Y$36</c:f>
            </c:numRef>
          </c:val>
          <c:extLst>
            <c:ext xmlns:c16="http://schemas.microsoft.com/office/drawing/2014/chart" uri="{C3380CC4-5D6E-409C-BE32-E72D297353CC}">
              <c16:uniqueId val="{00000085-3D9C-4862-908E-37837CBE5084}"/>
            </c:ext>
          </c:extLst>
        </c:ser>
        <c:ser>
          <c:idx val="34"/>
          <c:order val="34"/>
          <c:tx>
            <c:strRef>
              <c:f>'RB Chart Inputs - Top Level'!$B$37</c:f>
              <c:strCache>
                <c:ptCount val="1"/>
                <c:pt idx="0">
                  <c:v>Global Government Bond (USD Hedge)</c:v>
                </c:pt>
              </c:strCache>
            </c:strRef>
          </c:tx>
          <c:spPr>
            <a:solidFill>
              <a:schemeClr val="accent5">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Level'!$P$37:$Y$37</c:f>
            </c:numRef>
          </c:val>
          <c:extLst>
            <c:ext xmlns:c16="http://schemas.microsoft.com/office/drawing/2014/chart" uri="{C3380CC4-5D6E-409C-BE32-E72D297353CC}">
              <c16:uniqueId val="{00000086-3D9C-4862-908E-37837CBE5084}"/>
            </c:ext>
          </c:extLst>
        </c:ser>
        <c:ser>
          <c:idx val="35"/>
          <c:order val="35"/>
          <c:tx>
            <c:strRef>
              <c:f>'RB Chart Inputs - Top Level'!$B$38</c:f>
              <c:strCache>
                <c:ptCount val="1"/>
                <c:pt idx="0">
                  <c:v>Non-US Inflation-Linked Bond (USD Hedge)</c:v>
                </c:pt>
              </c:strCache>
            </c:strRef>
          </c:tx>
          <c:spPr>
            <a:solidFill>
              <a:schemeClr val="accent6">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Level'!$P$38:$Y$38</c:f>
            </c:numRef>
          </c:val>
          <c:extLst>
            <c:ext xmlns:c16="http://schemas.microsoft.com/office/drawing/2014/chart" uri="{C3380CC4-5D6E-409C-BE32-E72D297353CC}">
              <c16:uniqueId val="{00000087-3D9C-4862-908E-37837CBE5084}"/>
            </c:ext>
          </c:extLst>
        </c:ser>
        <c:ser>
          <c:idx val="37"/>
          <c:order val="36"/>
          <c:tx>
            <c:strRef>
              <c:f>'RB Chart Inputs - Top Level'!$B$39</c:f>
              <c:strCache>
                <c:ptCount val="1"/>
                <c:pt idx="0">
                  <c:v>Global Multi-Sector Fixed Income</c:v>
                </c:pt>
              </c:strCache>
            </c:strRef>
          </c:tx>
          <c:spPr>
            <a:solidFill>
              <a:schemeClr val="accent2">
                <a:lumMod val="70000"/>
                <a:lumOff val="3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Level'!$P$39:$Y$39</c:f>
            </c:numRef>
          </c:val>
          <c:extLst>
            <c:ext xmlns:c16="http://schemas.microsoft.com/office/drawing/2014/chart" uri="{C3380CC4-5D6E-409C-BE32-E72D297353CC}">
              <c16:uniqueId val="{00000088-3D9C-4862-908E-37837CBE5084}"/>
            </c:ext>
          </c:extLst>
        </c:ser>
        <c:ser>
          <c:idx val="38"/>
          <c:order val="37"/>
          <c:tx>
            <c:strRef>
              <c:f>'RB Chart Inputs - Top Level'!$B$40</c:f>
              <c:strCache>
                <c:ptCount val="1"/>
                <c:pt idx="0">
                  <c:v>Absolute Return Fixed Income</c:v>
                </c:pt>
              </c:strCache>
            </c:strRef>
          </c:tx>
          <c:spPr>
            <a:solidFill>
              <a:schemeClr val="accent3">
                <a:lumMod val="70000"/>
                <a:lumOff val="3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Level'!$P$40:$Y$40</c:f>
            </c:numRef>
          </c:val>
          <c:extLst>
            <c:ext xmlns:c16="http://schemas.microsoft.com/office/drawing/2014/chart" uri="{C3380CC4-5D6E-409C-BE32-E72D297353CC}">
              <c16:uniqueId val="{00000089-3D9C-4862-908E-37837CBE5084}"/>
            </c:ext>
          </c:extLst>
        </c:ser>
        <c:ser>
          <c:idx val="39"/>
          <c:order val="38"/>
          <c:tx>
            <c:strRef>
              <c:f>'RB Chart Inputs - Top Level'!$B$41</c:f>
              <c:strCache>
                <c:ptCount val="1"/>
                <c:pt idx="0">
                  <c:v>US Municipal Bond</c:v>
                </c:pt>
              </c:strCache>
            </c:strRef>
          </c:tx>
          <c:spPr>
            <a:solidFill>
              <a:schemeClr val="accent4">
                <a:lumMod val="70000"/>
                <a:lumOff val="3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Level'!$P$41:$Y$41</c:f>
            </c:numRef>
          </c:val>
          <c:extLst>
            <c:ext xmlns:c16="http://schemas.microsoft.com/office/drawing/2014/chart" uri="{C3380CC4-5D6E-409C-BE32-E72D297353CC}">
              <c16:uniqueId val="{0000008A-3D9C-4862-908E-37837CBE5084}"/>
            </c:ext>
          </c:extLst>
        </c:ser>
        <c:ser>
          <c:idx val="40"/>
          <c:order val="39"/>
          <c:tx>
            <c:strRef>
              <c:f>'RB Chart Inputs - Top Level'!$B$42</c:f>
              <c:strCache>
                <c:ptCount val="1"/>
                <c:pt idx="0">
                  <c:v>US Municipal Bond (1-10 Year)</c:v>
                </c:pt>
              </c:strCache>
            </c:strRef>
          </c:tx>
          <c:spPr>
            <a:solidFill>
              <a:schemeClr val="accent5">
                <a:lumMod val="70000"/>
                <a:lumOff val="3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Level'!$P$42:$Y$42</c:f>
            </c:numRef>
          </c:val>
          <c:extLst>
            <c:ext xmlns:c16="http://schemas.microsoft.com/office/drawing/2014/chart" uri="{C3380CC4-5D6E-409C-BE32-E72D297353CC}">
              <c16:uniqueId val="{0000008B-3D9C-4862-908E-37837CBE5084}"/>
            </c:ext>
          </c:extLst>
        </c:ser>
        <c:ser>
          <c:idx val="41"/>
          <c:order val="40"/>
          <c:tx>
            <c:strRef>
              <c:f>'RB Chart Inputs - Top Level'!$B$43</c:f>
              <c:strCache>
                <c:ptCount val="1"/>
                <c:pt idx="0">
                  <c:v>US High Yield Municipal Bond</c:v>
                </c:pt>
              </c:strCache>
            </c:strRef>
          </c:tx>
          <c:spPr>
            <a:solidFill>
              <a:schemeClr val="accent6">
                <a:lumMod val="70000"/>
                <a:lumOff val="3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Level'!$P$43:$Y$43</c:f>
            </c:numRef>
          </c:val>
          <c:extLst>
            <c:ext xmlns:c16="http://schemas.microsoft.com/office/drawing/2014/chart" uri="{C3380CC4-5D6E-409C-BE32-E72D297353CC}">
              <c16:uniqueId val="{0000008C-3D9C-4862-908E-37837CBE5084}"/>
            </c:ext>
          </c:extLst>
        </c:ser>
        <c:ser>
          <c:idx val="42"/>
          <c:order val="41"/>
          <c:tx>
            <c:strRef>
              <c:f>'RB Chart Inputs - Top Level'!$B$44</c:f>
              <c:strCache>
                <c:ptCount val="1"/>
                <c:pt idx="0">
                  <c:v>Hedge Fund - Credit</c:v>
                </c:pt>
              </c:strCache>
            </c:strRef>
          </c:tx>
          <c:spPr>
            <a:solidFill>
              <a:srgbClr val="1E99D8"/>
            </a:solidFill>
            <a:ln>
              <a:noFill/>
            </a:ln>
            <a:effectLst/>
          </c:spPr>
          <c:invertIfNegative val="0"/>
          <c:dPt>
            <c:idx val="0"/>
            <c:invertIfNegative val="0"/>
            <c:bubble3D val="0"/>
            <c:spPr>
              <a:solidFill>
                <a:srgbClr val="1E99D8"/>
              </a:solidFill>
              <a:ln>
                <a:solidFill>
                  <a:srgbClr val="1E99D8"/>
                </a:solidFill>
              </a:ln>
              <a:effectLst/>
            </c:spPr>
            <c:extLst>
              <c:ext xmlns:c16="http://schemas.microsoft.com/office/drawing/2014/chart" uri="{C3380CC4-5D6E-409C-BE32-E72D297353CC}">
                <c16:uniqueId val="{0000008E-3D9C-4862-908E-37837CBE5084}"/>
              </c:ext>
            </c:extLst>
          </c:dPt>
          <c:dPt>
            <c:idx val="1"/>
            <c:invertIfNegative val="0"/>
            <c:bubble3D val="0"/>
            <c:spPr>
              <a:solidFill>
                <a:srgbClr val="1E99D8"/>
              </a:solidFill>
              <a:ln>
                <a:solidFill>
                  <a:srgbClr val="1E99D8"/>
                </a:solidFill>
              </a:ln>
              <a:effectLst/>
            </c:spPr>
            <c:extLst>
              <c:ext xmlns:c16="http://schemas.microsoft.com/office/drawing/2014/chart" uri="{C3380CC4-5D6E-409C-BE32-E72D297353CC}">
                <c16:uniqueId val="{00000090-3D9C-4862-908E-37837CBE5084}"/>
              </c:ext>
            </c:extLst>
          </c:dPt>
          <c:dPt>
            <c:idx val="2"/>
            <c:invertIfNegative val="0"/>
            <c:bubble3D val="0"/>
            <c:spPr>
              <a:solidFill>
                <a:srgbClr val="1E99D8"/>
              </a:solidFill>
              <a:ln>
                <a:solidFill>
                  <a:srgbClr val="1E99D8"/>
                </a:solidFill>
              </a:ln>
              <a:effectLst/>
            </c:spPr>
            <c:extLst>
              <c:ext xmlns:c16="http://schemas.microsoft.com/office/drawing/2014/chart" uri="{C3380CC4-5D6E-409C-BE32-E72D297353CC}">
                <c16:uniqueId val="{00000092-3D9C-4862-908E-37837CBE5084}"/>
              </c:ext>
            </c:extLst>
          </c:dPt>
          <c:dPt>
            <c:idx val="3"/>
            <c:invertIfNegative val="0"/>
            <c:bubble3D val="0"/>
            <c:spPr>
              <a:solidFill>
                <a:srgbClr val="1E99D8"/>
              </a:solidFill>
              <a:ln>
                <a:solidFill>
                  <a:srgbClr val="1E99D8"/>
                </a:solidFill>
              </a:ln>
              <a:effectLst/>
            </c:spPr>
            <c:extLst>
              <c:ext xmlns:c16="http://schemas.microsoft.com/office/drawing/2014/chart" uri="{C3380CC4-5D6E-409C-BE32-E72D297353CC}">
                <c16:uniqueId val="{00000094-3D9C-4862-908E-37837CBE5084}"/>
              </c:ext>
            </c:extLst>
          </c:dPt>
          <c:dPt>
            <c:idx val="4"/>
            <c:invertIfNegative val="0"/>
            <c:bubble3D val="0"/>
            <c:spPr>
              <a:solidFill>
                <a:srgbClr val="1E99D8"/>
              </a:solidFill>
              <a:ln>
                <a:solidFill>
                  <a:srgbClr val="1E99D8"/>
                </a:solidFill>
              </a:ln>
              <a:effectLst/>
            </c:spPr>
            <c:extLst>
              <c:ext xmlns:c16="http://schemas.microsoft.com/office/drawing/2014/chart" uri="{C3380CC4-5D6E-409C-BE32-E72D297353CC}">
                <c16:uniqueId val="{00000096-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Level'!$P$44:$Y$44</c:f>
              <c:numCache>
                <c:formatCode>0.00%</c:formatCode>
                <c:ptCount val="5"/>
                <c:pt idx="0">
                  <c:v>5.9841532261701649E-3</c:v>
                </c:pt>
                <c:pt idx="1">
                  <c:v>6.0057775009197123E-3</c:v>
                </c:pt>
                <c:pt idx="2">
                  <c:v>6.8531696664683736E-3</c:v>
                </c:pt>
                <c:pt idx="3">
                  <c:v>6.8749595797766806E-3</c:v>
                </c:pt>
                <c:pt idx="4">
                  <c:v>6.8052237129697449E-3</c:v>
                </c:pt>
              </c:numCache>
            </c:numRef>
          </c:val>
          <c:extLst>
            <c:ext xmlns:c16="http://schemas.microsoft.com/office/drawing/2014/chart" uri="{C3380CC4-5D6E-409C-BE32-E72D297353CC}">
              <c16:uniqueId val="{00000097-3D9C-4862-908E-37837CBE5084}"/>
            </c:ext>
          </c:extLst>
        </c:ser>
        <c:ser>
          <c:idx val="43"/>
          <c:order val="42"/>
          <c:tx>
            <c:strRef>
              <c:f>'RB Chart Inputs - Top Level'!$B$45</c:f>
              <c:strCache>
                <c:ptCount val="1"/>
                <c:pt idx="0">
                  <c:v>Private Debt - Credit Opportunities</c:v>
                </c:pt>
              </c:strCache>
            </c:strRef>
          </c:tx>
          <c:spPr>
            <a:solidFill>
              <a:schemeClr val="accent2">
                <a:lumMod val="7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Level'!$P$45:$Y$45</c:f>
            </c:numRef>
          </c:val>
          <c:extLst>
            <c:ext xmlns:c16="http://schemas.microsoft.com/office/drawing/2014/chart" uri="{C3380CC4-5D6E-409C-BE32-E72D297353CC}">
              <c16:uniqueId val="{00000098-3D9C-4862-908E-37837CBE5084}"/>
            </c:ext>
          </c:extLst>
        </c:ser>
        <c:ser>
          <c:idx val="44"/>
          <c:order val="43"/>
          <c:tx>
            <c:strRef>
              <c:f>'RB Chart Inputs - Top Level'!$B$46</c:f>
              <c:strCache>
                <c:ptCount val="1"/>
                <c:pt idx="0">
                  <c:v>Private Debt - Distressed</c:v>
                </c:pt>
              </c:strCache>
            </c:strRef>
          </c:tx>
          <c:spPr>
            <a:solidFill>
              <a:schemeClr val="accent3">
                <a:lumMod val="7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Level'!$P$46:$Y$46</c:f>
            </c:numRef>
          </c:val>
          <c:extLst>
            <c:ext xmlns:c16="http://schemas.microsoft.com/office/drawing/2014/chart" uri="{C3380CC4-5D6E-409C-BE32-E72D297353CC}">
              <c16:uniqueId val="{00000099-3D9C-4862-908E-37837CBE5084}"/>
            </c:ext>
          </c:extLst>
        </c:ser>
        <c:ser>
          <c:idx val="45"/>
          <c:order val="44"/>
          <c:tx>
            <c:strRef>
              <c:f>'RB Chart Inputs - Top Level'!$B$47</c:f>
              <c:strCache>
                <c:ptCount val="1"/>
                <c:pt idx="0">
                  <c:v>Private Debt - Direct Lending</c:v>
                </c:pt>
              </c:strCache>
            </c:strRef>
          </c:tx>
          <c:spPr>
            <a:solidFill>
              <a:schemeClr val="accent4">
                <a:lumMod val="7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Level'!$P$47:$Y$47</c:f>
            </c:numRef>
          </c:val>
          <c:extLst>
            <c:ext xmlns:c16="http://schemas.microsoft.com/office/drawing/2014/chart" uri="{C3380CC4-5D6E-409C-BE32-E72D297353CC}">
              <c16:uniqueId val="{0000009A-3D9C-4862-908E-37837CBE5084}"/>
            </c:ext>
          </c:extLst>
        </c:ser>
        <c:ser>
          <c:idx val="46"/>
          <c:order val="45"/>
          <c:tx>
            <c:strRef>
              <c:f>'RB Chart Inputs - Top Level'!$B$48</c:f>
              <c:strCache>
                <c:ptCount val="1"/>
                <c:pt idx="0">
                  <c:v>Private Debt</c:v>
                </c:pt>
              </c:strCache>
            </c:strRef>
          </c:tx>
          <c:spPr>
            <a:solidFill>
              <a:srgbClr val="32ADEC"/>
            </a:solidFill>
            <a:ln>
              <a:noFill/>
            </a:ln>
            <a:effectLst/>
          </c:spPr>
          <c:invertIfNegative val="0"/>
          <c:dPt>
            <c:idx val="0"/>
            <c:invertIfNegative val="0"/>
            <c:bubble3D val="0"/>
            <c:spPr>
              <a:solidFill>
                <a:srgbClr val="32ADEC"/>
              </a:solidFill>
              <a:ln>
                <a:solidFill>
                  <a:srgbClr val="32ADEC"/>
                </a:solidFill>
              </a:ln>
              <a:effectLst/>
            </c:spPr>
            <c:extLst>
              <c:ext xmlns:c16="http://schemas.microsoft.com/office/drawing/2014/chart" uri="{C3380CC4-5D6E-409C-BE32-E72D297353CC}">
                <c16:uniqueId val="{0000009C-3D9C-4862-908E-37837CBE5084}"/>
              </c:ext>
            </c:extLst>
          </c:dPt>
          <c:dPt>
            <c:idx val="1"/>
            <c:invertIfNegative val="0"/>
            <c:bubble3D val="0"/>
            <c:spPr>
              <a:solidFill>
                <a:srgbClr val="32ADEC"/>
              </a:solidFill>
              <a:ln>
                <a:solidFill>
                  <a:srgbClr val="32ADEC"/>
                </a:solidFill>
              </a:ln>
              <a:effectLst/>
            </c:spPr>
            <c:extLst>
              <c:ext xmlns:c16="http://schemas.microsoft.com/office/drawing/2014/chart" uri="{C3380CC4-5D6E-409C-BE32-E72D297353CC}">
                <c16:uniqueId val="{0000009E-3D9C-4862-908E-37837CBE5084}"/>
              </c:ext>
            </c:extLst>
          </c:dPt>
          <c:dPt>
            <c:idx val="2"/>
            <c:invertIfNegative val="0"/>
            <c:bubble3D val="0"/>
            <c:spPr>
              <a:solidFill>
                <a:srgbClr val="32ADEC"/>
              </a:solidFill>
              <a:ln>
                <a:solidFill>
                  <a:srgbClr val="32ADEC"/>
                </a:solidFill>
              </a:ln>
              <a:effectLst/>
            </c:spPr>
            <c:extLst>
              <c:ext xmlns:c16="http://schemas.microsoft.com/office/drawing/2014/chart" uri="{C3380CC4-5D6E-409C-BE32-E72D297353CC}">
                <c16:uniqueId val="{000000A0-3D9C-4862-908E-37837CBE5084}"/>
              </c:ext>
            </c:extLst>
          </c:dPt>
          <c:dPt>
            <c:idx val="3"/>
            <c:invertIfNegative val="0"/>
            <c:bubble3D val="0"/>
            <c:spPr>
              <a:solidFill>
                <a:srgbClr val="32ADEC"/>
              </a:solidFill>
              <a:ln>
                <a:solidFill>
                  <a:srgbClr val="32ADEC"/>
                </a:solidFill>
              </a:ln>
              <a:effectLst/>
            </c:spPr>
            <c:extLst>
              <c:ext xmlns:c16="http://schemas.microsoft.com/office/drawing/2014/chart" uri="{C3380CC4-5D6E-409C-BE32-E72D297353CC}">
                <c16:uniqueId val="{000000A2-3D9C-4862-908E-37837CBE5084}"/>
              </c:ext>
            </c:extLst>
          </c:dPt>
          <c:dPt>
            <c:idx val="4"/>
            <c:invertIfNegative val="0"/>
            <c:bubble3D val="0"/>
            <c:spPr>
              <a:solidFill>
                <a:srgbClr val="32ADEC"/>
              </a:solidFill>
              <a:ln>
                <a:solidFill>
                  <a:srgbClr val="32ADEC"/>
                </a:solidFill>
              </a:ln>
              <a:effectLst/>
            </c:spPr>
            <c:extLst>
              <c:ext xmlns:c16="http://schemas.microsoft.com/office/drawing/2014/chart" uri="{C3380CC4-5D6E-409C-BE32-E72D297353CC}">
                <c16:uniqueId val="{000000A4-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Level'!$P$48:$Y$48</c:f>
              <c:numCache>
                <c:formatCode>0.00%</c:formatCode>
                <c:ptCount val="5"/>
                <c:pt idx="0">
                  <c:v>1.4981375293489601E-2</c:v>
                </c:pt>
                <c:pt idx="1">
                  <c:v>1.6990688507447834E-2</c:v>
                </c:pt>
                <c:pt idx="2">
                  <c:v>1.5992529886869139E-2</c:v>
                </c:pt>
                <c:pt idx="3">
                  <c:v>1.6999331552522791E-2</c:v>
                </c:pt>
                <c:pt idx="4">
                  <c:v>1.6740403145027224E-2</c:v>
                </c:pt>
              </c:numCache>
            </c:numRef>
          </c:val>
          <c:extLst>
            <c:ext xmlns:c16="http://schemas.microsoft.com/office/drawing/2014/chart" uri="{C3380CC4-5D6E-409C-BE32-E72D297353CC}">
              <c16:uniqueId val="{000000A5-3D9C-4862-908E-37837CBE5084}"/>
            </c:ext>
          </c:extLst>
        </c:ser>
        <c:ser>
          <c:idx val="47"/>
          <c:order val="46"/>
          <c:tx>
            <c:strRef>
              <c:f>'RB Chart Inputs - Top Level'!$B$49</c:f>
              <c:strCache>
                <c:ptCount val="1"/>
                <c:pt idx="0">
                  <c:v>US Short-Term TIPS (1-3 Year)</c:v>
                </c:pt>
              </c:strCache>
            </c:strRef>
          </c:tx>
          <c:spPr>
            <a:solidFill>
              <a:schemeClr val="accent6">
                <a:lumMod val="7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Level'!$P$49:$Y$49</c:f>
            </c:numRef>
          </c:val>
          <c:extLst>
            <c:ext xmlns:c16="http://schemas.microsoft.com/office/drawing/2014/chart" uri="{C3380CC4-5D6E-409C-BE32-E72D297353CC}">
              <c16:uniqueId val="{000000A6-3D9C-4862-908E-37837CBE5084}"/>
            </c:ext>
          </c:extLst>
        </c:ser>
        <c:ser>
          <c:idx val="48"/>
          <c:order val="47"/>
          <c:tx>
            <c:strRef>
              <c:f>'RB Chart Inputs - Top Level'!$B$50</c:f>
              <c:strCache>
                <c:ptCount val="1"/>
                <c:pt idx="0">
                  <c:v>US Short-Term Treasury Bond (1-3 Year)</c:v>
                </c:pt>
              </c:strCache>
            </c:strRef>
          </c:tx>
          <c:spPr>
            <a:solidFill>
              <a:schemeClr val="accent1">
                <a:lumMod val="50000"/>
                <a:lumOff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Level'!$P$50:$Y$50</c:f>
            </c:numRef>
          </c:val>
          <c:extLst>
            <c:ext xmlns:c16="http://schemas.microsoft.com/office/drawing/2014/chart" uri="{C3380CC4-5D6E-409C-BE32-E72D297353CC}">
              <c16:uniqueId val="{000000A7-3D9C-4862-908E-37837CBE5084}"/>
            </c:ext>
          </c:extLst>
        </c:ser>
        <c:ser>
          <c:idx val="49"/>
          <c:order val="48"/>
          <c:tx>
            <c:strRef>
              <c:f>'RB Chart Inputs - Top Level'!$B$51</c:f>
              <c:strCache>
                <c:ptCount val="1"/>
                <c:pt idx="0">
                  <c:v>US Short-Term Corporate Bond (1-3 Year)</c:v>
                </c:pt>
              </c:strCache>
            </c:strRef>
          </c:tx>
          <c:spPr>
            <a:solidFill>
              <a:schemeClr val="accent2">
                <a:lumMod val="50000"/>
                <a:lumOff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Level'!$P$51:$Y$51</c:f>
            </c:numRef>
          </c:val>
          <c:extLst>
            <c:ext xmlns:c16="http://schemas.microsoft.com/office/drawing/2014/chart" uri="{C3380CC4-5D6E-409C-BE32-E72D297353CC}">
              <c16:uniqueId val="{000000A8-3D9C-4862-908E-37837CBE5084}"/>
            </c:ext>
          </c:extLst>
        </c:ser>
        <c:ser>
          <c:idx val="50"/>
          <c:order val="49"/>
          <c:tx>
            <c:strRef>
              <c:f>'RB Chart Inputs - Top Level'!$B$52</c:f>
              <c:strCache>
                <c:ptCount val="1"/>
                <c:pt idx="0">
                  <c:v>US Short-Term High Yield Corporate Bond (1-3 Year)</c:v>
                </c:pt>
              </c:strCache>
            </c:strRef>
          </c:tx>
          <c:spPr>
            <a:solidFill>
              <a:schemeClr val="accent3">
                <a:lumMod val="50000"/>
                <a:lumOff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Level'!$P$52:$Y$52</c:f>
            </c:numRef>
          </c:val>
          <c:extLst>
            <c:ext xmlns:c16="http://schemas.microsoft.com/office/drawing/2014/chart" uri="{C3380CC4-5D6E-409C-BE32-E72D297353CC}">
              <c16:uniqueId val="{000000A9-3D9C-4862-908E-37837CBE5084}"/>
            </c:ext>
          </c:extLst>
        </c:ser>
        <c:ser>
          <c:idx val="51"/>
          <c:order val="50"/>
          <c:tx>
            <c:strRef>
              <c:f>'RB Chart Inputs - Top Level'!$B$53</c:f>
              <c:strCache>
                <c:ptCount val="1"/>
                <c:pt idx="0">
                  <c:v>US Intermediate-Term TIPS (3-10 Year)</c:v>
                </c:pt>
              </c:strCache>
            </c:strRef>
          </c:tx>
          <c:spPr>
            <a:solidFill>
              <a:schemeClr val="accent4">
                <a:lumMod val="50000"/>
                <a:lumOff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Level'!$P$53:$Y$53</c:f>
            </c:numRef>
          </c:val>
          <c:extLst>
            <c:ext xmlns:c16="http://schemas.microsoft.com/office/drawing/2014/chart" uri="{C3380CC4-5D6E-409C-BE32-E72D297353CC}">
              <c16:uniqueId val="{000000AA-3D9C-4862-908E-37837CBE5084}"/>
            </c:ext>
          </c:extLst>
        </c:ser>
        <c:ser>
          <c:idx val="52"/>
          <c:order val="51"/>
          <c:tx>
            <c:strRef>
              <c:f>'RB Chart Inputs - Top Level'!$B$54</c:f>
              <c:strCache>
                <c:ptCount val="1"/>
                <c:pt idx="0">
                  <c:v>US Intermediate-Term Treasury Bond (3-10 Year)</c:v>
                </c:pt>
              </c:strCache>
            </c:strRef>
          </c:tx>
          <c:spPr>
            <a:solidFill>
              <a:schemeClr val="accent5">
                <a:lumMod val="50000"/>
                <a:lumOff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Level'!$P$54:$Y$54</c:f>
            </c:numRef>
          </c:val>
          <c:extLst>
            <c:ext xmlns:c16="http://schemas.microsoft.com/office/drawing/2014/chart" uri="{C3380CC4-5D6E-409C-BE32-E72D297353CC}">
              <c16:uniqueId val="{000000AB-3D9C-4862-908E-37837CBE5084}"/>
            </c:ext>
          </c:extLst>
        </c:ser>
        <c:ser>
          <c:idx val="53"/>
          <c:order val="52"/>
          <c:tx>
            <c:strRef>
              <c:f>'RB Chart Inputs - Top Level'!$B$55</c:f>
              <c:strCache>
                <c:ptCount val="1"/>
                <c:pt idx="0">
                  <c:v>US Intermediate-Term Corporate Bond (3-10 Year)</c:v>
                </c:pt>
              </c:strCache>
            </c:strRef>
          </c:tx>
          <c:spPr>
            <a:solidFill>
              <a:schemeClr val="accent6">
                <a:lumMod val="50000"/>
                <a:lumOff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Level'!$P$55:$Y$55</c:f>
            </c:numRef>
          </c:val>
          <c:extLst>
            <c:ext xmlns:c16="http://schemas.microsoft.com/office/drawing/2014/chart" uri="{C3380CC4-5D6E-409C-BE32-E72D297353CC}">
              <c16:uniqueId val="{000000AC-3D9C-4862-908E-37837CBE5084}"/>
            </c:ext>
          </c:extLst>
        </c:ser>
        <c:ser>
          <c:idx val="54"/>
          <c:order val="53"/>
          <c:tx>
            <c:strRef>
              <c:f>'RB Chart Inputs - Top Level'!$B$56</c:f>
              <c:strCache>
                <c:ptCount val="1"/>
                <c:pt idx="0">
                  <c:v>US Long-Term TIPS (10-30 Year)</c:v>
                </c:pt>
              </c:strCache>
            </c:strRef>
          </c:tx>
          <c:spPr>
            <a:solidFill>
              <a:schemeClr val="accent1"/>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Level'!$P$56:$Y$56</c:f>
            </c:numRef>
          </c:val>
          <c:extLst>
            <c:ext xmlns:c16="http://schemas.microsoft.com/office/drawing/2014/chart" uri="{C3380CC4-5D6E-409C-BE32-E72D297353CC}">
              <c16:uniqueId val="{000000AD-3D9C-4862-908E-37837CBE5084}"/>
            </c:ext>
          </c:extLst>
        </c:ser>
        <c:ser>
          <c:idx val="55"/>
          <c:order val="54"/>
          <c:tx>
            <c:strRef>
              <c:f>'RB Chart Inputs - Top Level'!$B$57</c:f>
              <c:strCache>
                <c:ptCount val="1"/>
                <c:pt idx="0">
                  <c:v>US Long-Term Treasury Bond (10-30 Year)</c:v>
                </c:pt>
              </c:strCache>
            </c:strRef>
          </c:tx>
          <c:spPr>
            <a:solidFill>
              <a:schemeClr val="accent2"/>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Level'!$P$57:$Y$57</c:f>
            </c:numRef>
          </c:val>
          <c:extLst>
            <c:ext xmlns:c16="http://schemas.microsoft.com/office/drawing/2014/chart" uri="{C3380CC4-5D6E-409C-BE32-E72D297353CC}">
              <c16:uniqueId val="{000000AE-3D9C-4862-908E-37837CBE5084}"/>
            </c:ext>
          </c:extLst>
        </c:ser>
        <c:ser>
          <c:idx val="56"/>
          <c:order val="55"/>
          <c:tx>
            <c:strRef>
              <c:f>'RB Chart Inputs - Top Level'!$B$58</c:f>
              <c:strCache>
                <c:ptCount val="1"/>
                <c:pt idx="0">
                  <c:v>US Long-Term Corporate Bond (10-30 Year)</c:v>
                </c:pt>
              </c:strCache>
            </c:strRef>
          </c:tx>
          <c:spPr>
            <a:solidFill>
              <a:schemeClr val="accent3"/>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Level'!$P$58:$Y$58</c:f>
            </c:numRef>
          </c:val>
          <c:extLst>
            <c:ext xmlns:c16="http://schemas.microsoft.com/office/drawing/2014/chart" uri="{C3380CC4-5D6E-409C-BE32-E72D297353CC}">
              <c16:uniqueId val="{000000AF-3D9C-4862-908E-37837CBE5084}"/>
            </c:ext>
          </c:extLst>
        </c:ser>
        <c:ser>
          <c:idx val="57"/>
          <c:order val="56"/>
          <c:tx>
            <c:strRef>
              <c:f>'RB Chart Inputs - Top Level'!$B$59</c:f>
              <c:strCache>
                <c:ptCount val="1"/>
                <c:pt idx="0">
                  <c:v>20+ Year US Treasury STRIPS</c:v>
                </c:pt>
              </c:strCache>
            </c:strRef>
          </c:tx>
          <c:spPr>
            <a:solidFill>
              <a:schemeClr val="accent4"/>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Level'!$P$59:$Y$59</c:f>
            </c:numRef>
          </c:val>
          <c:extLst>
            <c:ext xmlns:c16="http://schemas.microsoft.com/office/drawing/2014/chart" uri="{C3380CC4-5D6E-409C-BE32-E72D297353CC}">
              <c16:uniqueId val="{000000B0-3D9C-4862-908E-37837CBE5084}"/>
            </c:ext>
          </c:extLst>
        </c:ser>
        <c:ser>
          <c:idx val="58"/>
          <c:order val="57"/>
          <c:tx>
            <c:strRef>
              <c:f>'RB Chart Inputs - Top Level'!$B$60</c:f>
              <c:strCache>
                <c:ptCount val="1"/>
                <c:pt idx="0">
                  <c:v>US Long-Term Government/Credit</c:v>
                </c:pt>
              </c:strCache>
            </c:strRef>
          </c:tx>
          <c:spPr>
            <a:solidFill>
              <a:schemeClr val="accent5"/>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Level'!$P$60:$Y$60</c:f>
            </c:numRef>
          </c:val>
          <c:extLst>
            <c:ext xmlns:c16="http://schemas.microsoft.com/office/drawing/2014/chart" uri="{C3380CC4-5D6E-409C-BE32-E72D297353CC}">
              <c16:uniqueId val="{000000B1-3D9C-4862-908E-37837CBE5084}"/>
            </c:ext>
          </c:extLst>
        </c:ser>
        <c:ser>
          <c:idx val="59"/>
          <c:order val="58"/>
          <c:tx>
            <c:strRef>
              <c:f>'RB Chart Inputs - Top Level'!$B$61</c:f>
              <c:strCache>
                <c:ptCount val="1"/>
                <c:pt idx="0">
                  <c:v>20 Year LDI Product</c:v>
                </c:pt>
              </c:strCache>
            </c:strRef>
          </c:tx>
          <c:spPr>
            <a:solidFill>
              <a:schemeClr val="accent6"/>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Level'!$P$61:$Y$61</c:f>
            </c:numRef>
          </c:val>
          <c:extLst>
            <c:ext xmlns:c16="http://schemas.microsoft.com/office/drawing/2014/chart" uri="{C3380CC4-5D6E-409C-BE32-E72D297353CC}">
              <c16:uniqueId val="{000000B2-3D9C-4862-908E-37837CBE5084}"/>
            </c:ext>
          </c:extLst>
        </c:ser>
        <c:ser>
          <c:idx val="60"/>
          <c:order val="59"/>
          <c:tx>
            <c:strRef>
              <c:f>'RB Chart Inputs - Top Level'!$B$62</c:f>
              <c:strCache>
                <c:ptCount val="1"/>
                <c:pt idx="0">
                  <c:v>40 Year LDI Product</c:v>
                </c:pt>
              </c:strCache>
            </c:strRef>
          </c:tx>
          <c:spPr>
            <a:solidFill>
              <a:schemeClr val="accent1">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Level'!$P$62:$Y$62</c:f>
            </c:numRef>
          </c:val>
          <c:extLst>
            <c:ext xmlns:c16="http://schemas.microsoft.com/office/drawing/2014/chart" uri="{C3380CC4-5D6E-409C-BE32-E72D297353CC}">
              <c16:uniqueId val="{000000B3-3D9C-4862-908E-37837CBE5084}"/>
            </c:ext>
          </c:extLst>
        </c:ser>
        <c:ser>
          <c:idx val="61"/>
          <c:order val="60"/>
          <c:tx>
            <c:strRef>
              <c:f>'RB Chart Inputs - Top Level'!$B$63</c:f>
              <c:strCache>
                <c:ptCount val="1"/>
                <c:pt idx="0">
                  <c:v>50 Year LDI Product</c:v>
                </c:pt>
              </c:strCache>
            </c:strRef>
          </c:tx>
          <c:spPr>
            <a:solidFill>
              <a:schemeClr val="accent2">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Level'!$P$63:$Y$63</c:f>
            </c:numRef>
          </c:val>
          <c:extLst>
            <c:ext xmlns:c16="http://schemas.microsoft.com/office/drawing/2014/chart" uri="{C3380CC4-5D6E-409C-BE32-E72D297353CC}">
              <c16:uniqueId val="{000000B4-3D9C-4862-908E-37837CBE5084}"/>
            </c:ext>
          </c:extLst>
        </c:ser>
        <c:ser>
          <c:idx val="62"/>
          <c:order val="61"/>
          <c:tx>
            <c:strRef>
              <c:f>'RB Chart Inputs - Top Level'!$B$64</c:f>
              <c:strCache>
                <c:ptCount val="1"/>
                <c:pt idx="0">
                  <c:v>US Corporate Bond - AAA</c:v>
                </c:pt>
              </c:strCache>
            </c:strRef>
          </c:tx>
          <c:spPr>
            <a:solidFill>
              <a:schemeClr val="accent3">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Level'!$P$64:$Y$64</c:f>
            </c:numRef>
          </c:val>
          <c:extLst>
            <c:ext xmlns:c16="http://schemas.microsoft.com/office/drawing/2014/chart" uri="{C3380CC4-5D6E-409C-BE32-E72D297353CC}">
              <c16:uniqueId val="{000000B5-3D9C-4862-908E-37837CBE5084}"/>
            </c:ext>
          </c:extLst>
        </c:ser>
        <c:ser>
          <c:idx val="63"/>
          <c:order val="62"/>
          <c:tx>
            <c:strRef>
              <c:f>'RB Chart Inputs - Top Level'!$B$65</c:f>
              <c:strCache>
                <c:ptCount val="1"/>
                <c:pt idx="0">
                  <c:v>US Corporate Bond - AA</c:v>
                </c:pt>
              </c:strCache>
            </c:strRef>
          </c:tx>
          <c:spPr>
            <a:solidFill>
              <a:schemeClr val="accent4">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Level'!$P$65:$Y$65</c:f>
            </c:numRef>
          </c:val>
          <c:extLst>
            <c:ext xmlns:c16="http://schemas.microsoft.com/office/drawing/2014/chart" uri="{C3380CC4-5D6E-409C-BE32-E72D297353CC}">
              <c16:uniqueId val="{000000B6-3D9C-4862-908E-37837CBE5084}"/>
            </c:ext>
          </c:extLst>
        </c:ser>
        <c:ser>
          <c:idx val="64"/>
          <c:order val="63"/>
          <c:tx>
            <c:strRef>
              <c:f>'RB Chart Inputs - Top Level'!$B$66</c:f>
              <c:strCache>
                <c:ptCount val="1"/>
                <c:pt idx="0">
                  <c:v>US Corporate Bond - A</c:v>
                </c:pt>
              </c:strCache>
            </c:strRef>
          </c:tx>
          <c:spPr>
            <a:solidFill>
              <a:schemeClr val="accent5">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Level'!$P$66:$Y$66</c:f>
            </c:numRef>
          </c:val>
          <c:extLst>
            <c:ext xmlns:c16="http://schemas.microsoft.com/office/drawing/2014/chart" uri="{C3380CC4-5D6E-409C-BE32-E72D297353CC}">
              <c16:uniqueId val="{000000B7-3D9C-4862-908E-37837CBE5084}"/>
            </c:ext>
          </c:extLst>
        </c:ser>
        <c:ser>
          <c:idx val="65"/>
          <c:order val="64"/>
          <c:tx>
            <c:strRef>
              <c:f>'RB Chart Inputs - Top Level'!$B$67</c:f>
              <c:strCache>
                <c:ptCount val="1"/>
                <c:pt idx="0">
                  <c:v>US Corporate Bond - BBB</c:v>
                </c:pt>
              </c:strCache>
            </c:strRef>
          </c:tx>
          <c:spPr>
            <a:solidFill>
              <a:schemeClr val="accent6">
                <a:lumMod val="6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Level'!$P$67:$Y$67</c:f>
            </c:numRef>
          </c:val>
          <c:extLst>
            <c:ext xmlns:c16="http://schemas.microsoft.com/office/drawing/2014/chart" uri="{C3380CC4-5D6E-409C-BE32-E72D297353CC}">
              <c16:uniqueId val="{000000B8-3D9C-4862-908E-37837CBE5084}"/>
            </c:ext>
          </c:extLst>
        </c:ser>
        <c:ser>
          <c:idx val="66"/>
          <c:order val="65"/>
          <c:tx>
            <c:strRef>
              <c:f>'RB Chart Inputs - Top Level'!$B$68</c:f>
              <c:strCache>
                <c:ptCount val="1"/>
                <c:pt idx="0">
                  <c:v>US Corporate Bond - BB</c:v>
                </c:pt>
              </c:strCache>
            </c:strRef>
          </c:tx>
          <c:spPr>
            <a:solidFill>
              <a:schemeClr val="accent1">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Level'!$P$68:$Y$68</c:f>
            </c:numRef>
          </c:val>
          <c:extLst>
            <c:ext xmlns:c16="http://schemas.microsoft.com/office/drawing/2014/chart" uri="{C3380CC4-5D6E-409C-BE32-E72D297353CC}">
              <c16:uniqueId val="{000000B9-3D9C-4862-908E-37837CBE5084}"/>
            </c:ext>
          </c:extLst>
        </c:ser>
        <c:ser>
          <c:idx val="67"/>
          <c:order val="66"/>
          <c:tx>
            <c:strRef>
              <c:f>'RB Chart Inputs - Top Level'!$B$69</c:f>
              <c:strCache>
                <c:ptCount val="1"/>
                <c:pt idx="0">
                  <c:v>US Corporate Bond - B</c:v>
                </c:pt>
              </c:strCache>
            </c:strRef>
          </c:tx>
          <c:spPr>
            <a:solidFill>
              <a:schemeClr val="accent2">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Level'!$P$69:$Y$69</c:f>
            </c:numRef>
          </c:val>
          <c:extLst>
            <c:ext xmlns:c16="http://schemas.microsoft.com/office/drawing/2014/chart" uri="{C3380CC4-5D6E-409C-BE32-E72D297353CC}">
              <c16:uniqueId val="{000000BA-3D9C-4862-908E-37837CBE5084}"/>
            </c:ext>
          </c:extLst>
        </c:ser>
        <c:ser>
          <c:idx val="68"/>
          <c:order val="67"/>
          <c:tx>
            <c:strRef>
              <c:f>'RB Chart Inputs - Top Level'!$B$70</c:f>
              <c:strCache>
                <c:ptCount val="1"/>
                <c:pt idx="0">
                  <c:v>US Corporate Bond - CCC/Below</c:v>
                </c:pt>
              </c:strCache>
            </c:strRef>
          </c:tx>
          <c:spPr>
            <a:solidFill>
              <a:schemeClr val="accent3">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Level'!$P$70:$Y$70</c:f>
            </c:numRef>
          </c:val>
          <c:extLst>
            <c:ext xmlns:c16="http://schemas.microsoft.com/office/drawing/2014/chart" uri="{C3380CC4-5D6E-409C-BE32-E72D297353CC}">
              <c16:uniqueId val="{000000BB-3D9C-4862-908E-37837CBE5084}"/>
            </c:ext>
          </c:extLst>
        </c:ser>
        <c:ser>
          <c:idx val="69"/>
          <c:order val="68"/>
          <c:tx>
            <c:strRef>
              <c:f>'RB Chart Inputs - Top Level'!$B$71</c:f>
              <c:strCache>
                <c:ptCount val="1"/>
                <c:pt idx="0">
                  <c:v>US Securitized Bond</c:v>
                </c:pt>
              </c:strCache>
            </c:strRef>
          </c:tx>
          <c:spPr>
            <a:solidFill>
              <a:schemeClr val="accent4">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Level'!$P$71:$Y$71</c:f>
            </c:numRef>
          </c:val>
          <c:extLst>
            <c:ext xmlns:c16="http://schemas.microsoft.com/office/drawing/2014/chart" uri="{C3380CC4-5D6E-409C-BE32-E72D297353CC}">
              <c16:uniqueId val="{000000BC-3D9C-4862-908E-37837CBE5084}"/>
            </c:ext>
          </c:extLst>
        </c:ser>
        <c:ser>
          <c:idx val="70"/>
          <c:order val="69"/>
          <c:tx>
            <c:strRef>
              <c:f>'RB Chart Inputs - Top Level'!$B$72</c:f>
              <c:strCache>
                <c:ptCount val="1"/>
                <c:pt idx="0">
                  <c:v>US Collateralized Loan Obligation</c:v>
                </c:pt>
              </c:strCache>
            </c:strRef>
          </c:tx>
          <c:spPr>
            <a:solidFill>
              <a:schemeClr val="accent5">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Level'!$P$72:$Y$72</c:f>
            </c:numRef>
          </c:val>
          <c:extLst>
            <c:ext xmlns:c16="http://schemas.microsoft.com/office/drawing/2014/chart" uri="{C3380CC4-5D6E-409C-BE32-E72D297353CC}">
              <c16:uniqueId val="{000000BD-3D9C-4862-908E-37837CBE5084}"/>
            </c:ext>
          </c:extLst>
        </c:ser>
        <c:ser>
          <c:idx val="71"/>
          <c:order val="70"/>
          <c:tx>
            <c:strRef>
              <c:f>'RB Chart Inputs - Top Level'!$B$73</c:f>
              <c:strCache>
                <c:ptCount val="1"/>
                <c:pt idx="0">
                  <c:v>US High Yield Securitized Bond</c:v>
                </c:pt>
              </c:strCache>
            </c:strRef>
          </c:tx>
          <c:spPr>
            <a:solidFill>
              <a:schemeClr val="accent6">
                <a:lumMod val="80000"/>
                <a:lumOff val="2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Level'!$P$73:$Y$73</c:f>
            </c:numRef>
          </c:val>
          <c:extLst>
            <c:ext xmlns:c16="http://schemas.microsoft.com/office/drawing/2014/chart" uri="{C3380CC4-5D6E-409C-BE32-E72D297353CC}">
              <c16:uniqueId val="{000000BE-3D9C-4862-908E-37837CBE5084}"/>
            </c:ext>
          </c:extLst>
        </c:ser>
        <c:ser>
          <c:idx val="72"/>
          <c:order val="71"/>
          <c:tx>
            <c:strRef>
              <c:f>'RB Chart Inputs - Top Level'!$B$74</c:f>
              <c:strCache>
                <c:ptCount val="1"/>
                <c:pt idx="0">
                  <c:v>US High Yield Collateralized Loan Obligation</c:v>
                </c:pt>
              </c:strCache>
            </c:strRef>
          </c:tx>
          <c:spPr>
            <a:solidFill>
              <a:schemeClr val="accent1">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Level'!$P$74:$Y$74</c:f>
            </c:numRef>
          </c:val>
          <c:extLst>
            <c:ext xmlns:c16="http://schemas.microsoft.com/office/drawing/2014/chart" uri="{C3380CC4-5D6E-409C-BE32-E72D297353CC}">
              <c16:uniqueId val="{000000BF-3D9C-4862-908E-37837CBE5084}"/>
            </c:ext>
          </c:extLst>
        </c:ser>
        <c:ser>
          <c:idx val="73"/>
          <c:order val="72"/>
          <c:tx>
            <c:strRef>
              <c:f>'RB Chart Inputs - Top Level'!$B$75</c:f>
              <c:strCache>
                <c:ptCount val="1"/>
                <c:pt idx="0">
                  <c:v>US Taxable Municipal Bond</c:v>
                </c:pt>
              </c:strCache>
            </c:strRef>
          </c:tx>
          <c:spPr>
            <a:solidFill>
              <a:schemeClr val="accent2">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Level'!$P$75:$Y$75</c:f>
            </c:numRef>
          </c:val>
          <c:extLst>
            <c:ext xmlns:c16="http://schemas.microsoft.com/office/drawing/2014/chart" uri="{C3380CC4-5D6E-409C-BE32-E72D297353CC}">
              <c16:uniqueId val="{000000C0-3D9C-4862-908E-37837CBE5084}"/>
            </c:ext>
          </c:extLst>
        </c:ser>
        <c:ser>
          <c:idx val="74"/>
          <c:order val="73"/>
          <c:tx>
            <c:strRef>
              <c:f>'RB Chart Inputs - Top Level'!$B$76</c:f>
              <c:strCache>
                <c:ptCount val="1"/>
                <c:pt idx="0">
                  <c:v>10 Year US Treasury Bond</c:v>
                </c:pt>
              </c:strCache>
            </c:strRef>
          </c:tx>
          <c:spPr>
            <a:solidFill>
              <a:schemeClr val="accent3">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Level'!$P$76:$Y$76</c:f>
            </c:numRef>
          </c:val>
          <c:extLst>
            <c:ext xmlns:c16="http://schemas.microsoft.com/office/drawing/2014/chart" uri="{C3380CC4-5D6E-409C-BE32-E72D297353CC}">
              <c16:uniqueId val="{000000C1-3D9C-4862-908E-37837CBE5084}"/>
            </c:ext>
          </c:extLst>
        </c:ser>
        <c:ser>
          <c:idx val="75"/>
          <c:order val="74"/>
          <c:tx>
            <c:strRef>
              <c:f>'RB Chart Inputs - Top Level'!$B$77</c:f>
              <c:strCache>
                <c:ptCount val="1"/>
                <c:pt idx="0">
                  <c:v>10 Year Non-US Government Bond (USD Hedge)</c:v>
                </c:pt>
              </c:strCache>
            </c:strRef>
          </c:tx>
          <c:spPr>
            <a:solidFill>
              <a:schemeClr val="accent4">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Level'!$P$77:$Y$77</c:f>
            </c:numRef>
          </c:val>
          <c:extLst>
            <c:ext xmlns:c16="http://schemas.microsoft.com/office/drawing/2014/chart" uri="{C3380CC4-5D6E-409C-BE32-E72D297353CC}">
              <c16:uniqueId val="{000000C2-3D9C-4862-908E-37837CBE5084}"/>
            </c:ext>
          </c:extLst>
        </c:ser>
        <c:ser>
          <c:idx val="76"/>
          <c:order val="75"/>
          <c:tx>
            <c:strRef>
              <c:f>'RB Chart Inputs - Top Level'!$B$78</c:f>
              <c:strCache>
                <c:ptCount val="1"/>
                <c:pt idx="0">
                  <c:v>Commodity Futures</c:v>
                </c:pt>
              </c:strCache>
            </c:strRef>
          </c:tx>
          <c:spPr>
            <a:solidFill>
              <a:schemeClr val="accent5">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Level'!$P$78:$Y$78</c:f>
            </c:numRef>
          </c:val>
          <c:extLst>
            <c:ext xmlns:c16="http://schemas.microsoft.com/office/drawing/2014/chart" uri="{C3380CC4-5D6E-409C-BE32-E72D297353CC}">
              <c16:uniqueId val="{000000C3-3D9C-4862-908E-37837CBE5084}"/>
            </c:ext>
          </c:extLst>
        </c:ser>
        <c:ser>
          <c:idx val="77"/>
          <c:order val="76"/>
          <c:tx>
            <c:strRef>
              <c:f>'RB Chart Inputs - Top Level'!$B$79</c:f>
              <c:strCache>
                <c:ptCount val="1"/>
                <c:pt idx="0">
                  <c:v>Midstream Energy</c:v>
                </c:pt>
              </c:strCache>
            </c:strRef>
          </c:tx>
          <c:spPr>
            <a:solidFill>
              <a:schemeClr val="accent6">
                <a:lumMod val="8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Level'!$P$79:$Y$79</c:f>
            </c:numRef>
          </c:val>
          <c:extLst>
            <c:ext xmlns:c16="http://schemas.microsoft.com/office/drawing/2014/chart" uri="{C3380CC4-5D6E-409C-BE32-E72D297353CC}">
              <c16:uniqueId val="{000000C4-3D9C-4862-908E-37837CBE5084}"/>
            </c:ext>
          </c:extLst>
        </c:ser>
        <c:ser>
          <c:idx val="79"/>
          <c:order val="77"/>
          <c:tx>
            <c:strRef>
              <c:f>'RB Chart Inputs - Top Level'!$B$80</c:f>
              <c:strCache>
                <c:ptCount val="1"/>
                <c:pt idx="0">
                  <c:v>Public Real Assets (Multi-Asset)</c:v>
                </c:pt>
              </c:strCache>
            </c:strRef>
          </c:tx>
          <c:spPr>
            <a:solidFill>
              <a:schemeClr val="accent2">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Level'!$P$80:$Y$80</c:f>
            </c:numRef>
          </c:val>
          <c:extLst>
            <c:ext xmlns:c16="http://schemas.microsoft.com/office/drawing/2014/chart" uri="{C3380CC4-5D6E-409C-BE32-E72D297353CC}">
              <c16:uniqueId val="{000000C5-3D9C-4862-908E-37837CBE5084}"/>
            </c:ext>
          </c:extLst>
        </c:ser>
        <c:ser>
          <c:idx val="80"/>
          <c:order val="78"/>
          <c:tx>
            <c:strRef>
              <c:f>'RB Chart Inputs - Top Level'!$B$81</c:f>
              <c:strCache>
                <c:ptCount val="1"/>
                <c:pt idx="0">
                  <c:v>US REIT</c:v>
                </c:pt>
              </c:strCache>
            </c:strRef>
          </c:tx>
          <c:spPr>
            <a:solidFill>
              <a:srgbClr val="F2CC73"/>
            </a:solidFill>
            <a:ln>
              <a:noFill/>
            </a:ln>
            <a:effectLst/>
          </c:spPr>
          <c:invertIfNegative val="0"/>
          <c:dPt>
            <c:idx val="0"/>
            <c:invertIfNegative val="0"/>
            <c:bubble3D val="0"/>
            <c:spPr>
              <a:solidFill>
                <a:srgbClr val="F2CC73"/>
              </a:solidFill>
              <a:ln>
                <a:solidFill>
                  <a:srgbClr val="F2CC73"/>
                </a:solidFill>
              </a:ln>
              <a:effectLst/>
            </c:spPr>
            <c:extLst>
              <c:ext xmlns:c16="http://schemas.microsoft.com/office/drawing/2014/chart" uri="{C3380CC4-5D6E-409C-BE32-E72D297353CC}">
                <c16:uniqueId val="{000000C7-3D9C-4862-908E-37837CBE5084}"/>
              </c:ext>
            </c:extLst>
          </c:dPt>
          <c:dPt>
            <c:idx val="1"/>
            <c:invertIfNegative val="0"/>
            <c:bubble3D val="0"/>
            <c:spPr>
              <a:solidFill>
                <a:srgbClr val="F2CC73"/>
              </a:solidFill>
              <a:ln>
                <a:solidFill>
                  <a:srgbClr val="F2CC73"/>
                </a:solidFill>
              </a:ln>
              <a:effectLst/>
            </c:spPr>
            <c:extLst>
              <c:ext xmlns:c16="http://schemas.microsoft.com/office/drawing/2014/chart" uri="{C3380CC4-5D6E-409C-BE32-E72D297353CC}">
                <c16:uniqueId val="{000000C9-3D9C-4862-908E-37837CBE5084}"/>
              </c:ext>
            </c:extLst>
          </c:dPt>
          <c:dPt>
            <c:idx val="2"/>
            <c:invertIfNegative val="0"/>
            <c:bubble3D val="0"/>
            <c:spPr>
              <a:solidFill>
                <a:srgbClr val="F2CC73"/>
              </a:solidFill>
              <a:ln>
                <a:solidFill>
                  <a:srgbClr val="F2CC73"/>
                </a:solidFill>
              </a:ln>
              <a:effectLst/>
            </c:spPr>
            <c:extLst>
              <c:ext xmlns:c16="http://schemas.microsoft.com/office/drawing/2014/chart" uri="{C3380CC4-5D6E-409C-BE32-E72D297353CC}">
                <c16:uniqueId val="{000000CB-3D9C-4862-908E-37837CBE5084}"/>
              </c:ext>
            </c:extLst>
          </c:dPt>
          <c:dPt>
            <c:idx val="3"/>
            <c:invertIfNegative val="0"/>
            <c:bubble3D val="0"/>
            <c:spPr>
              <a:solidFill>
                <a:srgbClr val="F2CC73"/>
              </a:solidFill>
              <a:ln>
                <a:solidFill>
                  <a:srgbClr val="F2CC73"/>
                </a:solidFill>
              </a:ln>
              <a:effectLst/>
            </c:spPr>
            <c:extLst>
              <c:ext xmlns:c16="http://schemas.microsoft.com/office/drawing/2014/chart" uri="{C3380CC4-5D6E-409C-BE32-E72D297353CC}">
                <c16:uniqueId val="{000000CD-3D9C-4862-908E-37837CBE5084}"/>
              </c:ext>
            </c:extLst>
          </c:dPt>
          <c:dPt>
            <c:idx val="4"/>
            <c:invertIfNegative val="0"/>
            <c:bubble3D val="0"/>
            <c:spPr>
              <a:solidFill>
                <a:srgbClr val="F2CC73"/>
              </a:solidFill>
              <a:ln>
                <a:solidFill>
                  <a:srgbClr val="F2CC73"/>
                </a:solidFill>
              </a:ln>
              <a:effectLst/>
            </c:spPr>
            <c:extLst>
              <c:ext xmlns:c16="http://schemas.microsoft.com/office/drawing/2014/chart" uri="{C3380CC4-5D6E-409C-BE32-E72D297353CC}">
                <c16:uniqueId val="{000000CF-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Level'!$P$81:$Y$81</c:f>
              <c:numCache>
                <c:formatCode>0.00%</c:formatCode>
                <c:ptCount val="5"/>
                <c:pt idx="0">
                  <c:v>3.0501293312139256E-3</c:v>
                </c:pt>
                <c:pt idx="1">
                  <c:v>3.0844728440367624E-3</c:v>
                </c:pt>
                <c:pt idx="2">
                  <c:v>0</c:v>
                </c:pt>
                <c:pt idx="3">
                  <c:v>0</c:v>
                </c:pt>
                <c:pt idx="4">
                  <c:v>0</c:v>
                </c:pt>
              </c:numCache>
            </c:numRef>
          </c:val>
          <c:extLst>
            <c:ext xmlns:c16="http://schemas.microsoft.com/office/drawing/2014/chart" uri="{C3380CC4-5D6E-409C-BE32-E72D297353CC}">
              <c16:uniqueId val="{000000D0-3D9C-4862-908E-37837CBE5084}"/>
            </c:ext>
          </c:extLst>
        </c:ser>
        <c:ser>
          <c:idx val="81"/>
          <c:order val="79"/>
          <c:tx>
            <c:strRef>
              <c:f>'RB Chart Inputs - Top Level'!$B$82</c:f>
              <c:strCache>
                <c:ptCount val="1"/>
                <c:pt idx="0">
                  <c:v>Global Infrastructure Equity</c:v>
                </c:pt>
              </c:strCache>
            </c:strRef>
          </c:tx>
          <c:spPr>
            <a:solidFill>
              <a:schemeClr val="accent4">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Level'!$P$82:$Y$82</c:f>
            </c:numRef>
          </c:val>
          <c:extLst>
            <c:ext xmlns:c16="http://schemas.microsoft.com/office/drawing/2014/chart" uri="{C3380CC4-5D6E-409C-BE32-E72D297353CC}">
              <c16:uniqueId val="{000000D1-3D9C-4862-908E-37837CBE5084}"/>
            </c:ext>
          </c:extLst>
        </c:ser>
        <c:ser>
          <c:idx val="82"/>
          <c:order val="80"/>
          <c:tx>
            <c:strRef>
              <c:f>'RB Chart Inputs - Top Level'!$B$83</c:f>
              <c:strCache>
                <c:ptCount val="1"/>
                <c:pt idx="0">
                  <c:v>Global Natural Resources Equity</c:v>
                </c:pt>
              </c:strCache>
            </c:strRef>
          </c:tx>
          <c:spPr>
            <a:solidFill>
              <a:schemeClr val="accent5">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Level'!$P$83:$Y$83</c:f>
            </c:numRef>
          </c:val>
          <c:extLst>
            <c:ext xmlns:c16="http://schemas.microsoft.com/office/drawing/2014/chart" uri="{C3380CC4-5D6E-409C-BE32-E72D297353CC}">
              <c16:uniqueId val="{000000D2-3D9C-4862-908E-37837CBE5084}"/>
            </c:ext>
          </c:extLst>
        </c:ser>
        <c:ser>
          <c:idx val="83"/>
          <c:order val="81"/>
          <c:tx>
            <c:strRef>
              <c:f>'RB Chart Inputs - Top Level'!$B$84</c:f>
              <c:strCache>
                <c:ptCount val="1"/>
                <c:pt idx="0">
                  <c:v>Gold</c:v>
                </c:pt>
              </c:strCache>
            </c:strRef>
          </c:tx>
          <c:spPr>
            <a:solidFill>
              <a:schemeClr val="accent6">
                <a:lumMod val="60000"/>
                <a:lumOff val="4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Level'!$P$84:$Y$84</c:f>
            </c:numRef>
          </c:val>
          <c:extLst>
            <c:ext xmlns:c16="http://schemas.microsoft.com/office/drawing/2014/chart" uri="{C3380CC4-5D6E-409C-BE32-E72D297353CC}">
              <c16:uniqueId val="{000000D3-3D9C-4862-908E-37837CBE5084}"/>
            </c:ext>
          </c:extLst>
        </c:ser>
        <c:ser>
          <c:idx val="84"/>
          <c:order val="82"/>
          <c:tx>
            <c:strRef>
              <c:f>'RB Chart Inputs - Top Level'!$B$85</c:f>
              <c:strCache>
                <c:ptCount val="1"/>
                <c:pt idx="0">
                  <c:v>Real Estate - Core</c:v>
                </c:pt>
              </c:strCache>
            </c:strRef>
          </c:tx>
          <c:spPr>
            <a:solidFill>
              <a:srgbClr val="EDC76E"/>
            </a:solidFill>
            <a:ln>
              <a:noFill/>
            </a:ln>
            <a:effectLst/>
          </c:spPr>
          <c:invertIfNegative val="0"/>
          <c:dPt>
            <c:idx val="0"/>
            <c:invertIfNegative val="0"/>
            <c:bubble3D val="0"/>
            <c:spPr>
              <a:solidFill>
                <a:srgbClr val="EDC76E"/>
              </a:solidFill>
              <a:ln>
                <a:solidFill>
                  <a:srgbClr val="EDC76E"/>
                </a:solidFill>
              </a:ln>
              <a:effectLst/>
            </c:spPr>
            <c:extLst>
              <c:ext xmlns:c16="http://schemas.microsoft.com/office/drawing/2014/chart" uri="{C3380CC4-5D6E-409C-BE32-E72D297353CC}">
                <c16:uniqueId val="{000000D5-3D9C-4862-908E-37837CBE5084}"/>
              </c:ext>
            </c:extLst>
          </c:dPt>
          <c:dPt>
            <c:idx val="1"/>
            <c:invertIfNegative val="0"/>
            <c:bubble3D val="0"/>
            <c:spPr>
              <a:solidFill>
                <a:srgbClr val="EDC76E"/>
              </a:solidFill>
              <a:ln>
                <a:solidFill>
                  <a:srgbClr val="EDC76E"/>
                </a:solidFill>
              </a:ln>
              <a:effectLst/>
            </c:spPr>
            <c:extLst>
              <c:ext xmlns:c16="http://schemas.microsoft.com/office/drawing/2014/chart" uri="{C3380CC4-5D6E-409C-BE32-E72D297353CC}">
                <c16:uniqueId val="{000000D7-3D9C-4862-908E-37837CBE5084}"/>
              </c:ext>
            </c:extLst>
          </c:dPt>
          <c:dPt>
            <c:idx val="2"/>
            <c:invertIfNegative val="0"/>
            <c:bubble3D val="0"/>
            <c:spPr>
              <a:solidFill>
                <a:srgbClr val="EDC76E"/>
              </a:solidFill>
              <a:ln>
                <a:solidFill>
                  <a:srgbClr val="EDC76E"/>
                </a:solidFill>
              </a:ln>
              <a:effectLst/>
            </c:spPr>
            <c:extLst>
              <c:ext xmlns:c16="http://schemas.microsoft.com/office/drawing/2014/chart" uri="{C3380CC4-5D6E-409C-BE32-E72D297353CC}">
                <c16:uniqueId val="{000000D9-3D9C-4862-908E-37837CBE5084}"/>
              </c:ext>
            </c:extLst>
          </c:dPt>
          <c:dPt>
            <c:idx val="3"/>
            <c:invertIfNegative val="0"/>
            <c:bubble3D val="0"/>
            <c:spPr>
              <a:solidFill>
                <a:srgbClr val="EDC76E"/>
              </a:solidFill>
              <a:ln>
                <a:solidFill>
                  <a:srgbClr val="EDC76E"/>
                </a:solidFill>
              </a:ln>
              <a:effectLst/>
            </c:spPr>
            <c:extLst>
              <c:ext xmlns:c16="http://schemas.microsoft.com/office/drawing/2014/chart" uri="{C3380CC4-5D6E-409C-BE32-E72D297353CC}">
                <c16:uniqueId val="{000000DB-3D9C-4862-908E-37837CBE5084}"/>
              </c:ext>
            </c:extLst>
          </c:dPt>
          <c:dPt>
            <c:idx val="4"/>
            <c:invertIfNegative val="0"/>
            <c:bubble3D val="0"/>
            <c:spPr>
              <a:solidFill>
                <a:srgbClr val="EDC76E"/>
              </a:solidFill>
              <a:ln>
                <a:solidFill>
                  <a:srgbClr val="EDC76E"/>
                </a:solidFill>
              </a:ln>
              <a:effectLst/>
            </c:spPr>
            <c:extLst>
              <c:ext xmlns:c16="http://schemas.microsoft.com/office/drawing/2014/chart" uri="{C3380CC4-5D6E-409C-BE32-E72D297353CC}">
                <c16:uniqueId val="{000000DD-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Level'!$P$85:$Y$85</c:f>
              <c:numCache>
                <c:formatCode>0.00%</c:formatCode>
                <c:ptCount val="5"/>
                <c:pt idx="0">
                  <c:v>8.1314960460132505E-4</c:v>
                </c:pt>
                <c:pt idx="1">
                  <c:v>8.1992779533757176E-4</c:v>
                </c:pt>
                <c:pt idx="2">
                  <c:v>8.2841987503191742E-4</c:v>
                </c:pt>
                <c:pt idx="3">
                  <c:v>8.3318111301149231E-4</c:v>
                </c:pt>
                <c:pt idx="4">
                  <c:v>8.1861206126500785E-4</c:v>
                </c:pt>
              </c:numCache>
            </c:numRef>
          </c:val>
          <c:extLst>
            <c:ext xmlns:c16="http://schemas.microsoft.com/office/drawing/2014/chart" uri="{C3380CC4-5D6E-409C-BE32-E72D297353CC}">
              <c16:uniqueId val="{000000DE-3D9C-4862-908E-37837CBE5084}"/>
            </c:ext>
          </c:extLst>
        </c:ser>
        <c:ser>
          <c:idx val="85"/>
          <c:order val="83"/>
          <c:tx>
            <c:strRef>
              <c:f>'RB Chart Inputs - Top Level'!$B$86</c:f>
              <c:strCache>
                <c:ptCount val="1"/>
                <c:pt idx="0">
                  <c:v>Real Estate - Non-Core</c:v>
                </c:pt>
              </c:strCache>
            </c:strRef>
          </c:tx>
          <c:spPr>
            <a:solidFill>
              <a:srgbClr val="E8C269"/>
            </a:solidFill>
            <a:ln>
              <a:noFill/>
            </a:ln>
            <a:effectLst/>
          </c:spPr>
          <c:invertIfNegative val="0"/>
          <c:dPt>
            <c:idx val="0"/>
            <c:invertIfNegative val="0"/>
            <c:bubble3D val="0"/>
            <c:spPr>
              <a:solidFill>
                <a:srgbClr val="E8C269"/>
              </a:solidFill>
              <a:ln>
                <a:solidFill>
                  <a:srgbClr val="E8C269"/>
                </a:solidFill>
              </a:ln>
              <a:effectLst/>
            </c:spPr>
            <c:extLst>
              <c:ext xmlns:c16="http://schemas.microsoft.com/office/drawing/2014/chart" uri="{C3380CC4-5D6E-409C-BE32-E72D297353CC}">
                <c16:uniqueId val="{000000E0-3D9C-4862-908E-37837CBE5084}"/>
              </c:ext>
            </c:extLst>
          </c:dPt>
          <c:dPt>
            <c:idx val="1"/>
            <c:invertIfNegative val="0"/>
            <c:bubble3D val="0"/>
            <c:spPr>
              <a:solidFill>
                <a:srgbClr val="E8C269"/>
              </a:solidFill>
              <a:ln>
                <a:solidFill>
                  <a:srgbClr val="E8C269"/>
                </a:solidFill>
              </a:ln>
              <a:effectLst/>
            </c:spPr>
            <c:extLst>
              <c:ext xmlns:c16="http://schemas.microsoft.com/office/drawing/2014/chart" uri="{C3380CC4-5D6E-409C-BE32-E72D297353CC}">
                <c16:uniqueId val="{000000E2-3D9C-4862-908E-37837CBE5084}"/>
              </c:ext>
            </c:extLst>
          </c:dPt>
          <c:dPt>
            <c:idx val="2"/>
            <c:invertIfNegative val="0"/>
            <c:bubble3D val="0"/>
            <c:spPr>
              <a:solidFill>
                <a:srgbClr val="E8C269"/>
              </a:solidFill>
              <a:ln>
                <a:solidFill>
                  <a:srgbClr val="E8C269"/>
                </a:solidFill>
              </a:ln>
              <a:effectLst/>
            </c:spPr>
            <c:extLst>
              <c:ext xmlns:c16="http://schemas.microsoft.com/office/drawing/2014/chart" uri="{C3380CC4-5D6E-409C-BE32-E72D297353CC}">
                <c16:uniqueId val="{000000E4-3D9C-4862-908E-37837CBE5084}"/>
              </c:ext>
            </c:extLst>
          </c:dPt>
          <c:dPt>
            <c:idx val="3"/>
            <c:invertIfNegative val="0"/>
            <c:bubble3D val="0"/>
            <c:spPr>
              <a:solidFill>
                <a:srgbClr val="E8C269"/>
              </a:solidFill>
              <a:ln>
                <a:solidFill>
                  <a:srgbClr val="E8C269"/>
                </a:solidFill>
              </a:ln>
              <a:effectLst/>
            </c:spPr>
            <c:extLst>
              <c:ext xmlns:c16="http://schemas.microsoft.com/office/drawing/2014/chart" uri="{C3380CC4-5D6E-409C-BE32-E72D297353CC}">
                <c16:uniqueId val="{000000E6-3D9C-4862-908E-37837CBE5084}"/>
              </c:ext>
            </c:extLst>
          </c:dPt>
          <c:dPt>
            <c:idx val="4"/>
            <c:invertIfNegative val="0"/>
            <c:bubble3D val="0"/>
            <c:spPr>
              <a:solidFill>
                <a:srgbClr val="E8C269"/>
              </a:solidFill>
              <a:ln>
                <a:solidFill>
                  <a:srgbClr val="E8C269"/>
                </a:solidFill>
              </a:ln>
              <a:effectLst/>
            </c:spPr>
            <c:extLst>
              <c:ext xmlns:c16="http://schemas.microsoft.com/office/drawing/2014/chart" uri="{C3380CC4-5D6E-409C-BE32-E72D297353CC}">
                <c16:uniqueId val="{000000E8-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Level'!$P$86:$Y$86</c:f>
              <c:numCache>
                <c:formatCode>0.00%</c:formatCode>
                <c:ptCount val="5"/>
                <c:pt idx="0">
                  <c:v>5.674764077742425E-3</c:v>
                </c:pt>
                <c:pt idx="1">
                  <c:v>5.710828002618594E-3</c:v>
                </c:pt>
                <c:pt idx="2">
                  <c:v>8.0977616148976642E-3</c:v>
                </c:pt>
                <c:pt idx="3">
                  <c:v>8.1380223725854538E-3</c:v>
                </c:pt>
                <c:pt idx="4">
                  <c:v>7.9875748528613674E-3</c:v>
                </c:pt>
              </c:numCache>
            </c:numRef>
          </c:val>
          <c:extLst>
            <c:ext xmlns:c16="http://schemas.microsoft.com/office/drawing/2014/chart" uri="{C3380CC4-5D6E-409C-BE32-E72D297353CC}">
              <c16:uniqueId val="{000000E9-3D9C-4862-908E-37837CBE5084}"/>
            </c:ext>
          </c:extLst>
        </c:ser>
        <c:ser>
          <c:idx val="86"/>
          <c:order val="84"/>
          <c:tx>
            <c:strRef>
              <c:f>'RB Chart Inputs - Top Level'!$B$87</c:f>
              <c:strCache>
                <c:ptCount val="1"/>
                <c:pt idx="0">
                  <c:v>Private Debt - Real Estate</c:v>
                </c:pt>
              </c:strCache>
            </c:strRef>
          </c:tx>
          <c:spPr>
            <a:solidFill>
              <a:schemeClr val="accent3">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Level'!$P$87:$Y$87</c:f>
            </c:numRef>
          </c:val>
          <c:extLst>
            <c:ext xmlns:c16="http://schemas.microsoft.com/office/drawing/2014/chart" uri="{C3380CC4-5D6E-409C-BE32-E72D297353CC}">
              <c16:uniqueId val="{000000EA-3D9C-4862-908E-37837CBE5084}"/>
            </c:ext>
          </c:extLst>
        </c:ser>
        <c:ser>
          <c:idx val="87"/>
          <c:order val="85"/>
          <c:tx>
            <c:strRef>
              <c:f>'RB Chart Inputs - Top Level'!$B$88</c:f>
              <c:strCache>
                <c:ptCount val="1"/>
                <c:pt idx="0">
                  <c:v>Private Real Assets - Natural Resources</c:v>
                </c:pt>
              </c:strCache>
            </c:strRef>
          </c:tx>
          <c:spPr>
            <a:solidFill>
              <a:srgbClr val="DCBD76"/>
            </a:solidFill>
            <a:ln>
              <a:noFill/>
            </a:ln>
            <a:effectLst/>
          </c:spPr>
          <c:invertIfNegative val="0"/>
          <c:dPt>
            <c:idx val="0"/>
            <c:invertIfNegative val="0"/>
            <c:bubble3D val="0"/>
            <c:spPr>
              <a:solidFill>
                <a:srgbClr val="DCBD76"/>
              </a:solidFill>
              <a:ln>
                <a:solidFill>
                  <a:srgbClr val="DCBD76"/>
                </a:solidFill>
              </a:ln>
              <a:effectLst/>
            </c:spPr>
            <c:extLst>
              <c:ext xmlns:c16="http://schemas.microsoft.com/office/drawing/2014/chart" uri="{C3380CC4-5D6E-409C-BE32-E72D297353CC}">
                <c16:uniqueId val="{000000EC-3D9C-4862-908E-37837CBE5084}"/>
              </c:ext>
            </c:extLst>
          </c:dPt>
          <c:dPt>
            <c:idx val="1"/>
            <c:invertIfNegative val="0"/>
            <c:bubble3D val="0"/>
            <c:spPr>
              <a:solidFill>
                <a:srgbClr val="DCBD76"/>
              </a:solidFill>
              <a:ln>
                <a:solidFill>
                  <a:srgbClr val="DCBD76"/>
                </a:solidFill>
              </a:ln>
              <a:effectLst/>
            </c:spPr>
            <c:extLst>
              <c:ext xmlns:c16="http://schemas.microsoft.com/office/drawing/2014/chart" uri="{C3380CC4-5D6E-409C-BE32-E72D297353CC}">
                <c16:uniqueId val="{000000EE-3D9C-4862-908E-37837CBE5084}"/>
              </c:ext>
            </c:extLst>
          </c:dPt>
          <c:dPt>
            <c:idx val="2"/>
            <c:invertIfNegative val="0"/>
            <c:bubble3D val="0"/>
            <c:spPr>
              <a:solidFill>
                <a:srgbClr val="DCBD76"/>
              </a:solidFill>
              <a:ln>
                <a:solidFill>
                  <a:srgbClr val="DCBD76"/>
                </a:solidFill>
              </a:ln>
              <a:effectLst/>
            </c:spPr>
            <c:extLst>
              <c:ext xmlns:c16="http://schemas.microsoft.com/office/drawing/2014/chart" uri="{C3380CC4-5D6E-409C-BE32-E72D297353CC}">
                <c16:uniqueId val="{000000F0-3D9C-4862-908E-37837CBE5084}"/>
              </c:ext>
            </c:extLst>
          </c:dPt>
          <c:dPt>
            <c:idx val="3"/>
            <c:invertIfNegative val="0"/>
            <c:bubble3D val="0"/>
            <c:spPr>
              <a:solidFill>
                <a:srgbClr val="DCBD76"/>
              </a:solidFill>
              <a:ln>
                <a:solidFill>
                  <a:srgbClr val="DCBD76"/>
                </a:solidFill>
              </a:ln>
              <a:effectLst/>
            </c:spPr>
            <c:extLst>
              <c:ext xmlns:c16="http://schemas.microsoft.com/office/drawing/2014/chart" uri="{C3380CC4-5D6E-409C-BE32-E72D297353CC}">
                <c16:uniqueId val="{000000F2-3D9C-4862-908E-37837CBE5084}"/>
              </c:ext>
            </c:extLst>
          </c:dPt>
          <c:dPt>
            <c:idx val="4"/>
            <c:invertIfNegative val="0"/>
            <c:bubble3D val="0"/>
            <c:spPr>
              <a:solidFill>
                <a:srgbClr val="DCBD76"/>
              </a:solidFill>
              <a:ln>
                <a:solidFill>
                  <a:srgbClr val="DCBD76"/>
                </a:solidFill>
              </a:ln>
              <a:effectLst/>
            </c:spPr>
            <c:extLst>
              <c:ext xmlns:c16="http://schemas.microsoft.com/office/drawing/2014/chart" uri="{C3380CC4-5D6E-409C-BE32-E72D297353CC}">
                <c16:uniqueId val="{000000F4-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Level'!$P$88:$Y$88</c:f>
              <c:numCache>
                <c:formatCode>0.00%</c:formatCode>
                <c:ptCount val="5"/>
                <c:pt idx="0">
                  <c:v>8.5512407956127631E-3</c:v>
                </c:pt>
                <c:pt idx="1">
                  <c:v>9.5599558352369579E-3</c:v>
                </c:pt>
                <c:pt idx="2">
                  <c:v>1.1777100736412957E-2</c:v>
                </c:pt>
                <c:pt idx="3">
                  <c:v>1.1771192067671559E-2</c:v>
                </c:pt>
                <c:pt idx="4">
                  <c:v>1.3715136661482169E-2</c:v>
                </c:pt>
              </c:numCache>
            </c:numRef>
          </c:val>
          <c:extLst>
            <c:ext xmlns:c16="http://schemas.microsoft.com/office/drawing/2014/chart" uri="{C3380CC4-5D6E-409C-BE32-E72D297353CC}">
              <c16:uniqueId val="{000000F5-3D9C-4862-908E-37837CBE5084}"/>
            </c:ext>
          </c:extLst>
        </c:ser>
        <c:ser>
          <c:idx val="88"/>
          <c:order val="86"/>
          <c:tx>
            <c:strRef>
              <c:f>'RB Chart Inputs - Top Level'!$B$89</c:f>
              <c:strCache>
                <c:ptCount val="1"/>
                <c:pt idx="0">
                  <c:v>Private Real Assets - Infrastructure</c:v>
                </c:pt>
              </c:strCache>
            </c:strRef>
          </c:tx>
          <c:spPr>
            <a:solidFill>
              <a:srgbClr val="D7B871"/>
            </a:solidFill>
            <a:ln>
              <a:noFill/>
            </a:ln>
            <a:effectLst/>
          </c:spPr>
          <c:invertIfNegative val="0"/>
          <c:dPt>
            <c:idx val="0"/>
            <c:invertIfNegative val="0"/>
            <c:bubble3D val="0"/>
            <c:spPr>
              <a:solidFill>
                <a:srgbClr val="D7B871"/>
              </a:solidFill>
              <a:ln>
                <a:solidFill>
                  <a:srgbClr val="D7B871"/>
                </a:solidFill>
              </a:ln>
              <a:effectLst/>
            </c:spPr>
            <c:extLst>
              <c:ext xmlns:c16="http://schemas.microsoft.com/office/drawing/2014/chart" uri="{C3380CC4-5D6E-409C-BE32-E72D297353CC}">
                <c16:uniqueId val="{000000F7-3D9C-4862-908E-37837CBE5084}"/>
              </c:ext>
            </c:extLst>
          </c:dPt>
          <c:dPt>
            <c:idx val="1"/>
            <c:invertIfNegative val="0"/>
            <c:bubble3D val="0"/>
            <c:spPr>
              <a:solidFill>
                <a:srgbClr val="D7B871"/>
              </a:solidFill>
              <a:ln>
                <a:solidFill>
                  <a:srgbClr val="D7B871"/>
                </a:solidFill>
              </a:ln>
              <a:effectLst/>
            </c:spPr>
            <c:extLst>
              <c:ext xmlns:c16="http://schemas.microsoft.com/office/drawing/2014/chart" uri="{C3380CC4-5D6E-409C-BE32-E72D297353CC}">
                <c16:uniqueId val="{000000F9-3D9C-4862-908E-37837CBE5084}"/>
              </c:ext>
            </c:extLst>
          </c:dPt>
          <c:dPt>
            <c:idx val="2"/>
            <c:invertIfNegative val="0"/>
            <c:bubble3D val="0"/>
            <c:spPr>
              <a:solidFill>
                <a:srgbClr val="D7B871"/>
              </a:solidFill>
              <a:ln>
                <a:solidFill>
                  <a:srgbClr val="D7B871"/>
                </a:solidFill>
              </a:ln>
              <a:effectLst/>
            </c:spPr>
            <c:extLst>
              <c:ext xmlns:c16="http://schemas.microsoft.com/office/drawing/2014/chart" uri="{C3380CC4-5D6E-409C-BE32-E72D297353CC}">
                <c16:uniqueId val="{000000FB-3D9C-4862-908E-37837CBE5084}"/>
              </c:ext>
            </c:extLst>
          </c:dPt>
          <c:dPt>
            <c:idx val="3"/>
            <c:invertIfNegative val="0"/>
            <c:bubble3D val="0"/>
            <c:spPr>
              <a:solidFill>
                <a:srgbClr val="D7B871"/>
              </a:solidFill>
              <a:ln>
                <a:solidFill>
                  <a:srgbClr val="D7B871"/>
                </a:solidFill>
              </a:ln>
              <a:effectLst/>
            </c:spPr>
            <c:extLst>
              <c:ext xmlns:c16="http://schemas.microsoft.com/office/drawing/2014/chart" uri="{C3380CC4-5D6E-409C-BE32-E72D297353CC}">
                <c16:uniqueId val="{000000FD-3D9C-4862-908E-37837CBE5084}"/>
              </c:ext>
            </c:extLst>
          </c:dPt>
          <c:dPt>
            <c:idx val="4"/>
            <c:invertIfNegative val="0"/>
            <c:bubble3D val="0"/>
            <c:spPr>
              <a:solidFill>
                <a:srgbClr val="D7B871"/>
              </a:solidFill>
              <a:ln>
                <a:solidFill>
                  <a:srgbClr val="D7B871"/>
                </a:solidFill>
              </a:ln>
              <a:effectLst/>
            </c:spPr>
            <c:extLst>
              <c:ext xmlns:c16="http://schemas.microsoft.com/office/drawing/2014/chart" uri="{C3380CC4-5D6E-409C-BE32-E72D297353CC}">
                <c16:uniqueId val="{000000FF-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Level'!$P$89:$Y$89</c:f>
              <c:numCache>
                <c:formatCode>0.00%</c:formatCode>
                <c:ptCount val="5"/>
                <c:pt idx="0">
                  <c:v>3.7575443656157137E-3</c:v>
                </c:pt>
                <c:pt idx="1">
                  <c:v>4.2024678496536648E-3</c:v>
                </c:pt>
                <c:pt idx="2">
                  <c:v>5.0824434605936664E-3</c:v>
                </c:pt>
                <c:pt idx="3">
                  <c:v>5.0905677824510057E-3</c:v>
                </c:pt>
                <c:pt idx="4">
                  <c:v>5.0468601291629445E-3</c:v>
                </c:pt>
              </c:numCache>
            </c:numRef>
          </c:val>
          <c:extLst>
            <c:ext xmlns:c16="http://schemas.microsoft.com/office/drawing/2014/chart" uri="{C3380CC4-5D6E-409C-BE32-E72D297353CC}">
              <c16:uniqueId val="{00000100-3D9C-4862-908E-37837CBE5084}"/>
            </c:ext>
          </c:extLst>
        </c:ser>
        <c:ser>
          <c:idx val="89"/>
          <c:order val="87"/>
          <c:tx>
            <c:strRef>
              <c:f>'RB Chart Inputs - Top Level'!$B$90</c:f>
              <c:strCache>
                <c:ptCount val="1"/>
                <c:pt idx="0">
                  <c:v>Hedge Fund - Macro</c:v>
                </c:pt>
              </c:strCache>
            </c:strRef>
          </c:tx>
          <c:spPr>
            <a:solidFill>
              <a:schemeClr val="accent6">
                <a:lumMod val="5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Level'!$P$90:$Y$90</c:f>
            </c:numRef>
          </c:val>
          <c:extLst>
            <c:ext xmlns:c16="http://schemas.microsoft.com/office/drawing/2014/chart" uri="{C3380CC4-5D6E-409C-BE32-E72D297353CC}">
              <c16:uniqueId val="{00000101-3D9C-4862-908E-37837CBE5084}"/>
            </c:ext>
          </c:extLst>
        </c:ser>
        <c:ser>
          <c:idx val="90"/>
          <c:order val="88"/>
          <c:tx>
            <c:strRef>
              <c:f>'RB Chart Inputs - Top Level'!$B$91</c:f>
              <c:strCache>
                <c:ptCount val="1"/>
                <c:pt idx="0">
                  <c:v>Hedge Fund</c:v>
                </c:pt>
              </c:strCache>
            </c:strRef>
          </c:tx>
          <c:spPr>
            <a:solidFill>
              <a:schemeClr val="accent1">
                <a:lumMod val="70000"/>
                <a:lumOff val="3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Level'!$P$91:$Y$91</c:f>
            </c:numRef>
          </c:val>
          <c:extLst>
            <c:ext xmlns:c16="http://schemas.microsoft.com/office/drawing/2014/chart" uri="{C3380CC4-5D6E-409C-BE32-E72D297353CC}">
              <c16:uniqueId val="{00000102-3D9C-4862-908E-37837CBE5084}"/>
            </c:ext>
          </c:extLst>
        </c:ser>
        <c:ser>
          <c:idx val="91"/>
          <c:order val="89"/>
          <c:tx>
            <c:strRef>
              <c:f>'RB Chart Inputs - Top Level'!$B$92</c:f>
              <c:strCache>
                <c:ptCount val="1"/>
                <c:pt idx="0">
                  <c:v>Global Asset Allocation Strategy</c:v>
                </c:pt>
              </c:strCache>
            </c:strRef>
          </c:tx>
          <c:spPr>
            <a:solidFill>
              <a:srgbClr val="CA9518"/>
            </a:solidFill>
            <a:ln>
              <a:noFill/>
            </a:ln>
            <a:effectLst/>
          </c:spPr>
          <c:invertIfNegative val="0"/>
          <c:dPt>
            <c:idx val="0"/>
            <c:invertIfNegative val="0"/>
            <c:bubble3D val="0"/>
            <c:spPr>
              <a:solidFill>
                <a:srgbClr val="CA9518"/>
              </a:solidFill>
              <a:ln>
                <a:solidFill>
                  <a:srgbClr val="CA9518"/>
                </a:solidFill>
              </a:ln>
              <a:effectLst/>
            </c:spPr>
            <c:extLst>
              <c:ext xmlns:c16="http://schemas.microsoft.com/office/drawing/2014/chart" uri="{C3380CC4-5D6E-409C-BE32-E72D297353CC}">
                <c16:uniqueId val="{00000104-3D9C-4862-908E-37837CBE5084}"/>
              </c:ext>
            </c:extLst>
          </c:dPt>
          <c:dPt>
            <c:idx val="1"/>
            <c:invertIfNegative val="0"/>
            <c:bubble3D val="0"/>
            <c:spPr>
              <a:solidFill>
                <a:srgbClr val="CA9518"/>
              </a:solidFill>
              <a:ln>
                <a:solidFill>
                  <a:srgbClr val="CA9518"/>
                </a:solidFill>
              </a:ln>
              <a:effectLst/>
            </c:spPr>
            <c:extLst>
              <c:ext xmlns:c16="http://schemas.microsoft.com/office/drawing/2014/chart" uri="{C3380CC4-5D6E-409C-BE32-E72D297353CC}">
                <c16:uniqueId val="{00000106-3D9C-4862-908E-37837CBE5084}"/>
              </c:ext>
            </c:extLst>
          </c:dPt>
          <c:dPt>
            <c:idx val="2"/>
            <c:invertIfNegative val="0"/>
            <c:bubble3D val="0"/>
            <c:spPr>
              <a:solidFill>
                <a:srgbClr val="CA9518"/>
              </a:solidFill>
              <a:ln>
                <a:solidFill>
                  <a:srgbClr val="CA9518"/>
                </a:solidFill>
              </a:ln>
              <a:effectLst/>
            </c:spPr>
            <c:extLst>
              <c:ext xmlns:c16="http://schemas.microsoft.com/office/drawing/2014/chart" uri="{C3380CC4-5D6E-409C-BE32-E72D297353CC}">
                <c16:uniqueId val="{00000108-3D9C-4862-908E-37837CBE5084}"/>
              </c:ext>
            </c:extLst>
          </c:dPt>
          <c:dPt>
            <c:idx val="3"/>
            <c:invertIfNegative val="0"/>
            <c:bubble3D val="0"/>
            <c:spPr>
              <a:solidFill>
                <a:srgbClr val="CA9518"/>
              </a:solidFill>
              <a:ln>
                <a:solidFill>
                  <a:srgbClr val="CA9518"/>
                </a:solidFill>
              </a:ln>
              <a:effectLst/>
            </c:spPr>
            <c:extLst>
              <c:ext xmlns:c16="http://schemas.microsoft.com/office/drawing/2014/chart" uri="{C3380CC4-5D6E-409C-BE32-E72D297353CC}">
                <c16:uniqueId val="{0000010A-3D9C-4862-908E-37837CBE5084}"/>
              </c:ext>
            </c:extLst>
          </c:dPt>
          <c:dPt>
            <c:idx val="4"/>
            <c:invertIfNegative val="0"/>
            <c:bubble3D val="0"/>
            <c:spPr>
              <a:solidFill>
                <a:srgbClr val="CA9518"/>
              </a:solidFill>
              <a:ln>
                <a:solidFill>
                  <a:srgbClr val="CA9518"/>
                </a:solidFill>
              </a:ln>
              <a:effectLst/>
            </c:spPr>
            <c:extLst>
              <c:ext xmlns:c16="http://schemas.microsoft.com/office/drawing/2014/chart" uri="{C3380CC4-5D6E-409C-BE32-E72D297353CC}">
                <c16:uniqueId val="{0000010C-3D9C-4862-908E-37837CBE5084}"/>
              </c:ext>
            </c:extLst>
          </c:dPt>
          <c:cat>
            <c:strRef>
              <c:f>'RB Chart Inputs - Top Level'!$P$2:$Y$2</c:f>
              <c:strCache>
                <c:ptCount val="5"/>
                <c:pt idx="0">
                  <c:v>Current Policy</c:v>
                </c:pt>
                <c:pt idx="1">
                  <c:v>Mix A</c:v>
                </c:pt>
                <c:pt idx="2">
                  <c:v>Mix B</c:v>
                </c:pt>
                <c:pt idx="3">
                  <c:v>Mix C</c:v>
                </c:pt>
                <c:pt idx="4">
                  <c:v>Mix D</c:v>
                </c:pt>
              </c:strCache>
            </c:strRef>
          </c:cat>
          <c:val>
            <c:numRef>
              <c:f>'RB Chart Inputs - Top Level'!$P$92:$Y$92</c:f>
              <c:numCache>
                <c:formatCode>0.00%</c:formatCode>
                <c:ptCount val="5"/>
                <c:pt idx="0">
                  <c:v>1.7103987595892751E-3</c:v>
                </c:pt>
                <c:pt idx="1">
                  <c:v>1.697388704730834E-3</c:v>
                </c:pt>
                <c:pt idx="2">
                  <c:v>1.6922121786352557E-3</c:v>
                </c:pt>
                <c:pt idx="3">
                  <c:v>1.6881377121769309E-3</c:v>
                </c:pt>
                <c:pt idx="4">
                  <c:v>1.6942592864373715E-3</c:v>
                </c:pt>
              </c:numCache>
            </c:numRef>
          </c:val>
          <c:extLst>
            <c:ext xmlns:c16="http://schemas.microsoft.com/office/drawing/2014/chart" uri="{C3380CC4-5D6E-409C-BE32-E72D297353CC}">
              <c16:uniqueId val="{0000010D-3D9C-4862-908E-37837CBE5084}"/>
            </c:ext>
          </c:extLst>
        </c:ser>
        <c:ser>
          <c:idx val="98"/>
          <c:order val="90"/>
          <c:tx>
            <c:strRef>
              <c:f>'RB Chart Inputs - Top Level'!$B$94</c:f>
              <c:strCache>
                <c:ptCount val="1"/>
                <c:pt idx="0">
                  <c:v>PIMCO All Asset</c:v>
                </c:pt>
              </c:strCache>
            </c:strRef>
          </c:tx>
          <c:spPr>
            <a:solidFill>
              <a:schemeClr val="accent3">
                <a:lumMod val="7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Level'!$P$94:$Y$94</c:f>
            </c:numRef>
          </c:val>
          <c:extLst>
            <c:ext xmlns:c16="http://schemas.microsoft.com/office/drawing/2014/chart" uri="{C3380CC4-5D6E-409C-BE32-E72D297353CC}">
              <c16:uniqueId val="{0000010E-3D9C-4862-908E-37837CBE5084}"/>
            </c:ext>
          </c:extLst>
        </c:ser>
        <c:ser>
          <c:idx val="99"/>
          <c:order val="91"/>
          <c:tx>
            <c:strRef>
              <c:f>'RB Chart Inputs - Top Level'!$B$95</c:f>
              <c:strCache>
                <c:ptCount val="1"/>
                <c:pt idx="0">
                  <c:v>PIMCO All Asset AA</c:v>
                </c:pt>
              </c:strCache>
            </c:strRef>
          </c:tx>
          <c:spPr>
            <a:solidFill>
              <a:schemeClr val="accent4">
                <a:lumMod val="70000"/>
              </a:schemeClr>
            </a:solidFill>
            <a:ln>
              <a:noFill/>
            </a:ln>
            <a:effectLst/>
          </c:spPr>
          <c:invertIfNegative val="0"/>
          <c:cat>
            <c:strRef>
              <c:f>'RB Chart Inputs - Top Level'!$P$2:$Y$2</c:f>
              <c:strCache>
                <c:ptCount val="5"/>
                <c:pt idx="0">
                  <c:v>Current Policy</c:v>
                </c:pt>
                <c:pt idx="1">
                  <c:v>Mix A</c:v>
                </c:pt>
                <c:pt idx="2">
                  <c:v>Mix B</c:v>
                </c:pt>
                <c:pt idx="3">
                  <c:v>Mix C</c:v>
                </c:pt>
                <c:pt idx="4">
                  <c:v>Mix D</c:v>
                </c:pt>
              </c:strCache>
            </c:strRef>
          </c:cat>
          <c:val>
            <c:numRef>
              <c:f>'RB Chart Inputs - Top Level'!$P$95:$Y$95</c:f>
            </c:numRef>
          </c:val>
          <c:extLst>
            <c:ext xmlns:c16="http://schemas.microsoft.com/office/drawing/2014/chart" uri="{C3380CC4-5D6E-409C-BE32-E72D297353CC}">
              <c16:uniqueId val="{0000010F-3D9C-4862-908E-37837CBE5084}"/>
            </c:ext>
          </c:extLst>
        </c:ser>
        <c:dLbls>
          <c:showLegendKey val="0"/>
          <c:showVal val="0"/>
          <c:showCatName val="0"/>
          <c:showSerName val="0"/>
          <c:showPercent val="0"/>
          <c:showBubbleSize val="0"/>
        </c:dLbls>
        <c:gapWidth val="150"/>
        <c:overlap val="100"/>
        <c:axId val="158315648"/>
        <c:axId val="158317184"/>
      </c:barChart>
      <c:catAx>
        <c:axId val="1583156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317184"/>
        <c:crosses val="autoZero"/>
        <c:auto val="1"/>
        <c:lblAlgn val="ctr"/>
        <c:lblOffset val="100"/>
        <c:noMultiLvlLbl val="0"/>
      </c:catAx>
      <c:valAx>
        <c:axId val="1583171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8315648"/>
        <c:crosses val="autoZero"/>
        <c:crossBetween val="between"/>
      </c:valAx>
      <c:spPr>
        <a:noFill/>
        <a:ln>
          <a:noFill/>
        </a:ln>
        <a:effectLst/>
      </c:spPr>
    </c:plotArea>
    <c:legend>
      <c:legendPos val="r"/>
      <c:layout>
        <c:manualLayout>
          <c:xMode val="edge"/>
          <c:yMode val="edge"/>
          <c:x val="0.67725383424595875"/>
          <c:y val="2.2054354349099754E-2"/>
          <c:w val="0.32274616575404119"/>
          <c:h val="0.9333423834823755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Funded Ratio</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8.6636344864378448E-2"/>
          <c:y val="8.304026858540671E-2"/>
          <c:w val="0.8786475935223329"/>
          <c:h val="0.74660319454083413"/>
        </c:manualLayout>
      </c:layout>
      <c:lineChart>
        <c:grouping val="standard"/>
        <c:varyColors val="0"/>
        <c:ser>
          <c:idx val="0"/>
          <c:order val="0"/>
          <c:tx>
            <c:strRef>
              <c:f>Mixes!$B$1</c:f>
              <c:strCache>
                <c:ptCount val="1"/>
                <c:pt idx="0">
                  <c:v>Current Policy</c:v>
                </c:pt>
              </c:strCache>
            </c:strRef>
          </c:tx>
          <c:spPr>
            <a:ln w="28575" cap="rnd">
              <a:solidFill>
                <a:schemeClr val="accent1"/>
              </a:solidFill>
              <a:round/>
            </a:ln>
            <a:effectLst/>
          </c:spPr>
          <c:marker>
            <c:symbol val="none"/>
          </c:marker>
          <c:cat>
            <c:numRef>
              <c:f>'Determ Charts'!$B$15:$M$15</c:f>
              <c:numCache>
                <c:formatCode>0</c:formatCode>
                <c:ptCount val="12"/>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Stochastic!$B$55:$L$55</c:f>
              <c:numCache>
                <c:formatCode>0.00%</c:formatCode>
                <c:ptCount val="11"/>
                <c:pt idx="0">
                  <c:v>0.6397537058257563</c:v>
                </c:pt>
                <c:pt idx="1">
                  <c:v>0.63421427924273266</c:v>
                </c:pt>
                <c:pt idx="2">
                  <c:v>0.63956259349478251</c:v>
                </c:pt>
                <c:pt idx="3">
                  <c:v>0.65158601711041542</c:v>
                </c:pt>
                <c:pt idx="4">
                  <c:v>0.64090710787105287</c:v>
                </c:pt>
                <c:pt idx="5">
                  <c:v>0.6359020967339053</c:v>
                </c:pt>
                <c:pt idx="6">
                  <c:v>0.63287241159198893</c:v>
                </c:pt>
                <c:pt idx="7">
                  <c:v>0.63196997681344513</c:v>
                </c:pt>
                <c:pt idx="8">
                  <c:v>0.62903835560784593</c:v>
                </c:pt>
                <c:pt idx="9">
                  <c:v>0.62389632474759582</c:v>
                </c:pt>
                <c:pt idx="10">
                  <c:v>0.62003610325713876</c:v>
                </c:pt>
              </c:numCache>
            </c:numRef>
          </c:val>
          <c:smooth val="0"/>
          <c:extLst>
            <c:ext xmlns:c16="http://schemas.microsoft.com/office/drawing/2014/chart" uri="{C3380CC4-5D6E-409C-BE32-E72D297353CC}">
              <c16:uniqueId val="{00000000-5824-4562-90BB-F66E0A05DEA6}"/>
            </c:ext>
          </c:extLst>
        </c:ser>
        <c:ser>
          <c:idx val="1"/>
          <c:order val="1"/>
          <c:tx>
            <c:strRef>
              <c:f>Mixes!$C$1</c:f>
              <c:strCache>
                <c:ptCount val="1"/>
                <c:pt idx="0">
                  <c:v>Mix A</c:v>
                </c:pt>
              </c:strCache>
            </c:strRef>
          </c:tx>
          <c:spPr>
            <a:ln w="28575" cap="rnd">
              <a:solidFill>
                <a:schemeClr val="accent2"/>
              </a:solidFill>
              <a:round/>
            </a:ln>
            <a:effectLst/>
          </c:spPr>
          <c:marker>
            <c:symbol val="none"/>
          </c:marker>
          <c:cat>
            <c:numRef>
              <c:f>'Determ Charts'!$B$15:$M$15</c:f>
              <c:numCache>
                <c:formatCode>0</c:formatCode>
                <c:ptCount val="12"/>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Stochastic!$B$98:$L$98</c:f>
              <c:numCache>
                <c:formatCode>0.00%</c:formatCode>
                <c:ptCount val="11"/>
                <c:pt idx="0">
                  <c:v>0.6397537058257563</c:v>
                </c:pt>
                <c:pt idx="1">
                  <c:v>0.63468920697111331</c:v>
                </c:pt>
                <c:pt idx="2">
                  <c:v>0.63976826893812722</c:v>
                </c:pt>
                <c:pt idx="3">
                  <c:v>0.65286776892380227</c:v>
                </c:pt>
                <c:pt idx="4">
                  <c:v>0.64288403522554116</c:v>
                </c:pt>
                <c:pt idx="5">
                  <c:v>0.63952111726074723</c:v>
                </c:pt>
                <c:pt idx="6">
                  <c:v>0.63888655568302133</c:v>
                </c:pt>
                <c:pt idx="7">
                  <c:v>0.63825548155325995</c:v>
                </c:pt>
                <c:pt idx="8">
                  <c:v>0.63614648427790554</c:v>
                </c:pt>
                <c:pt idx="9">
                  <c:v>0.63456408084871851</c:v>
                </c:pt>
                <c:pt idx="10">
                  <c:v>0.63396637573159997</c:v>
                </c:pt>
              </c:numCache>
            </c:numRef>
          </c:val>
          <c:smooth val="0"/>
          <c:extLst>
            <c:ext xmlns:c16="http://schemas.microsoft.com/office/drawing/2014/chart" uri="{C3380CC4-5D6E-409C-BE32-E72D297353CC}">
              <c16:uniqueId val="{00000001-5824-4562-90BB-F66E0A05DEA6}"/>
            </c:ext>
          </c:extLst>
        </c:ser>
        <c:ser>
          <c:idx val="2"/>
          <c:order val="2"/>
          <c:tx>
            <c:strRef>
              <c:f>Mixes!$D$1</c:f>
              <c:strCache>
                <c:ptCount val="1"/>
                <c:pt idx="0">
                  <c:v>Mix B</c:v>
                </c:pt>
              </c:strCache>
            </c:strRef>
          </c:tx>
          <c:spPr>
            <a:ln w="28575" cap="rnd">
              <a:solidFill>
                <a:schemeClr val="accent3"/>
              </a:solidFill>
              <a:round/>
            </a:ln>
            <a:effectLst/>
          </c:spPr>
          <c:marker>
            <c:symbol val="none"/>
          </c:marker>
          <c:val>
            <c:numRef>
              <c:f>Stochastic!$B$141:$L$141</c:f>
              <c:numCache>
                <c:formatCode>0.00%</c:formatCode>
                <c:ptCount val="11"/>
                <c:pt idx="0">
                  <c:v>0.6397537058257563</c:v>
                </c:pt>
                <c:pt idx="1">
                  <c:v>0.63448615805627651</c:v>
                </c:pt>
                <c:pt idx="2">
                  <c:v>0.64004882540300478</c:v>
                </c:pt>
                <c:pt idx="3">
                  <c:v>0.6539794487166698</c:v>
                </c:pt>
                <c:pt idx="4">
                  <c:v>0.64372213144854529</c:v>
                </c:pt>
                <c:pt idx="5">
                  <c:v>0.63896348606432785</c:v>
                </c:pt>
                <c:pt idx="6">
                  <c:v>0.63731039128884381</c:v>
                </c:pt>
                <c:pt idx="7">
                  <c:v>0.63748035225296695</c:v>
                </c:pt>
                <c:pt idx="8">
                  <c:v>0.63807712282623508</c:v>
                </c:pt>
                <c:pt idx="9">
                  <c:v>0.63828518647563326</c:v>
                </c:pt>
                <c:pt idx="10">
                  <c:v>0.63167176554230398</c:v>
                </c:pt>
              </c:numCache>
            </c:numRef>
          </c:val>
          <c:smooth val="0"/>
          <c:extLst>
            <c:ext xmlns:c16="http://schemas.microsoft.com/office/drawing/2014/chart" uri="{C3380CC4-5D6E-409C-BE32-E72D297353CC}">
              <c16:uniqueId val="{00000002-5824-4562-90BB-F66E0A05DEA6}"/>
            </c:ext>
          </c:extLst>
        </c:ser>
        <c:ser>
          <c:idx val="3"/>
          <c:order val="3"/>
          <c:tx>
            <c:strRef>
              <c:f>Mixes!$E$1</c:f>
              <c:strCache>
                <c:ptCount val="1"/>
                <c:pt idx="0">
                  <c:v>Mix C</c:v>
                </c:pt>
              </c:strCache>
            </c:strRef>
          </c:tx>
          <c:spPr>
            <a:ln w="28575"/>
          </c:spPr>
          <c:marker>
            <c:symbol val="none"/>
          </c:marker>
          <c:val>
            <c:numRef>
              <c:f>Stochastic!$B$184:$L$184</c:f>
              <c:numCache>
                <c:formatCode>0.00%</c:formatCode>
                <c:ptCount val="11"/>
                <c:pt idx="0">
                  <c:v>0.6397537058257563</c:v>
                </c:pt>
                <c:pt idx="1">
                  <c:v>0.63456350514366211</c:v>
                </c:pt>
                <c:pt idx="2">
                  <c:v>0.64017519507327336</c:v>
                </c:pt>
                <c:pt idx="3">
                  <c:v>0.65318618630162451</c:v>
                </c:pt>
                <c:pt idx="4">
                  <c:v>0.64349540466535349</c:v>
                </c:pt>
                <c:pt idx="5">
                  <c:v>0.63839533846228558</c:v>
                </c:pt>
                <c:pt idx="6">
                  <c:v>0.6389020437259687</c:v>
                </c:pt>
                <c:pt idx="7">
                  <c:v>0.63436852302838609</c:v>
                </c:pt>
                <c:pt idx="8">
                  <c:v>0.63329062504352618</c:v>
                </c:pt>
                <c:pt idx="9">
                  <c:v>0.63361051820472269</c:v>
                </c:pt>
                <c:pt idx="10">
                  <c:v>0.63113715048739705</c:v>
                </c:pt>
              </c:numCache>
            </c:numRef>
          </c:val>
          <c:smooth val="0"/>
          <c:extLst>
            <c:ext xmlns:c16="http://schemas.microsoft.com/office/drawing/2014/chart" uri="{C3380CC4-5D6E-409C-BE32-E72D297353CC}">
              <c16:uniqueId val="{00000003-5824-4562-90BB-F66E0A05DEA6}"/>
            </c:ext>
          </c:extLst>
        </c:ser>
        <c:ser>
          <c:idx val="4"/>
          <c:order val="4"/>
          <c:tx>
            <c:strRef>
              <c:f>Stochastic!$A$216</c:f>
              <c:strCache>
                <c:ptCount val="1"/>
                <c:pt idx="0">
                  <c:v>Mix D</c:v>
                </c:pt>
              </c:strCache>
            </c:strRef>
          </c:tx>
          <c:spPr>
            <a:ln w="28575"/>
          </c:spPr>
          <c:marker>
            <c:symbol val="none"/>
          </c:marker>
          <c:val>
            <c:numRef>
              <c:f>Stochastic!$B$227:$L$227</c:f>
              <c:numCache>
                <c:formatCode>0.00%</c:formatCode>
                <c:ptCount val="11"/>
                <c:pt idx="0">
                  <c:v>0.6397537058257563</c:v>
                </c:pt>
                <c:pt idx="1">
                  <c:v>0.63460440088031222</c:v>
                </c:pt>
                <c:pt idx="2">
                  <c:v>0.64107470584392523</c:v>
                </c:pt>
                <c:pt idx="3">
                  <c:v>0.65430959359707264</c:v>
                </c:pt>
                <c:pt idx="4">
                  <c:v>0.64481466600052595</c:v>
                </c:pt>
                <c:pt idx="5">
                  <c:v>0.64302110947613389</c:v>
                </c:pt>
                <c:pt idx="6">
                  <c:v>0.64335487760822296</c:v>
                </c:pt>
                <c:pt idx="7">
                  <c:v>0.64495123716695746</c:v>
                </c:pt>
                <c:pt idx="8">
                  <c:v>0.64627007330745656</c:v>
                </c:pt>
                <c:pt idx="9">
                  <c:v>0.64576845007717243</c:v>
                </c:pt>
                <c:pt idx="10">
                  <c:v>0.64561134684590538</c:v>
                </c:pt>
              </c:numCache>
            </c:numRef>
          </c:val>
          <c:smooth val="0"/>
          <c:extLst>
            <c:ext xmlns:c16="http://schemas.microsoft.com/office/drawing/2014/chart" uri="{C3380CC4-5D6E-409C-BE32-E72D297353CC}">
              <c16:uniqueId val="{00000004-5824-4562-90BB-F66E0A05DEA6}"/>
            </c:ext>
          </c:extLst>
        </c:ser>
        <c:dLbls>
          <c:showLegendKey val="0"/>
          <c:showVal val="0"/>
          <c:showCatName val="0"/>
          <c:showSerName val="0"/>
          <c:showPercent val="0"/>
          <c:showBubbleSize val="0"/>
        </c:dLbls>
        <c:smooth val="0"/>
        <c:axId val="289631616"/>
        <c:axId val="289637504"/>
      </c:lineChart>
      <c:catAx>
        <c:axId val="2896316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637504"/>
        <c:crosses val="autoZero"/>
        <c:auto val="1"/>
        <c:lblAlgn val="ctr"/>
        <c:lblOffset val="100"/>
        <c:noMultiLvlLbl val="0"/>
      </c:catAx>
      <c:valAx>
        <c:axId val="289637504"/>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631616"/>
        <c:crosses val="autoZero"/>
        <c:crossBetween val="between"/>
      </c:valAx>
      <c:spPr>
        <a:noFill/>
        <a:ln>
          <a:noFill/>
        </a:ln>
        <a:effectLst/>
      </c:spPr>
    </c:plotArea>
    <c:legend>
      <c:legendPos val="b"/>
      <c:layout>
        <c:manualLayout>
          <c:xMode val="edge"/>
          <c:yMode val="edge"/>
          <c:x val="0.17740838409349774"/>
          <c:y val="0.91842768576341749"/>
          <c:w val="0.64373875573226791"/>
          <c:h val="8.157233745226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5-yr Change</a:t>
            </a:r>
            <a:r>
              <a:rPr lang="en-US" b="1" baseline="0"/>
              <a:t> in Funded Ratio</a:t>
            </a:r>
            <a:endParaRPr lang="en-US" b="1"/>
          </a:p>
        </c:rich>
      </c:tx>
      <c:layout>
        <c:manualLayout>
          <c:xMode val="edge"/>
          <c:yMode val="edge"/>
          <c:x val="0.30033854201959692"/>
          <c:y val="0"/>
        </c:manualLayout>
      </c:layout>
      <c:overlay val="0"/>
      <c:spPr>
        <a:noFill/>
        <a:ln>
          <a:noFill/>
        </a:ln>
        <a:effectLst/>
      </c:spPr>
    </c:title>
    <c:autoTitleDeleted val="0"/>
    <c:plotArea>
      <c:layout>
        <c:manualLayout>
          <c:layoutTarget val="inner"/>
          <c:xMode val="edge"/>
          <c:yMode val="edge"/>
          <c:x val="8.1599016990346079E-2"/>
          <c:y val="7.5671478565179348E-2"/>
          <c:w val="0.89315715053690581"/>
          <c:h val="0.66300773825685577"/>
        </c:manualLayout>
      </c:layout>
      <c:barChart>
        <c:barDir val="col"/>
        <c:grouping val="clustered"/>
        <c:varyColors val="0"/>
        <c:ser>
          <c:idx val="0"/>
          <c:order val="0"/>
          <c:tx>
            <c:strRef>
              <c:f>'Scen Charts'!$A$647</c:f>
              <c:strCache>
                <c:ptCount val="1"/>
                <c:pt idx="0">
                  <c:v>Current Policy</c:v>
                </c:pt>
              </c:strCache>
            </c:strRef>
          </c:tx>
          <c:spPr>
            <a:solidFill>
              <a:schemeClr val="accent1"/>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Charts'!$B$647:$G$647</c:f>
              <c:numCache>
                <c:formatCode>0.00%</c:formatCode>
                <c:ptCount val="6"/>
                <c:pt idx="0">
                  <c:v>-7.5744830065117563E-3</c:v>
                </c:pt>
                <c:pt idx="1">
                  <c:v>-0.1852481180729168</c:v>
                </c:pt>
                <c:pt idx="2">
                  <c:v>-0.20039292733691394</c:v>
                </c:pt>
                <c:pt idx="3">
                  <c:v>-4.891940153354446E-2</c:v>
                </c:pt>
                <c:pt idx="4">
                  <c:v>4.4746528466480529E-2</c:v>
                </c:pt>
                <c:pt idx="5">
                  <c:v>-0.31165013128443469</c:v>
                </c:pt>
              </c:numCache>
            </c:numRef>
          </c:val>
          <c:extLst>
            <c:ext xmlns:c16="http://schemas.microsoft.com/office/drawing/2014/chart" uri="{C3380CC4-5D6E-409C-BE32-E72D297353CC}">
              <c16:uniqueId val="{00000000-CECC-485A-B57A-8F1ADA6E8EB8}"/>
            </c:ext>
          </c:extLst>
        </c:ser>
        <c:ser>
          <c:idx val="1"/>
          <c:order val="1"/>
          <c:tx>
            <c:strRef>
              <c:f>'Scen Charts'!$A$648</c:f>
              <c:strCache>
                <c:ptCount val="1"/>
                <c:pt idx="0">
                  <c:v>Mix A</c:v>
                </c:pt>
              </c:strCache>
              <c:extLst xmlns:c15="http://schemas.microsoft.com/office/drawing/2012/chart"/>
            </c:strRef>
          </c:tx>
          <c:spPr>
            <a:solidFill>
              <a:schemeClr val="accent2"/>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Charts'!$B$648:$G$648</c:f>
              <c:numCache>
                <c:formatCode>0.00%</c:formatCode>
                <c:ptCount val="6"/>
                <c:pt idx="0">
                  <c:v>-6.3321239591809242E-3</c:v>
                </c:pt>
                <c:pt idx="1">
                  <c:v>-0.17547245427172531</c:v>
                </c:pt>
                <c:pt idx="2">
                  <c:v>-0.19381954664221024</c:v>
                </c:pt>
                <c:pt idx="3">
                  <c:v>-4.5764046605334174E-2</c:v>
                </c:pt>
                <c:pt idx="4">
                  <c:v>4.3793570517387859E-2</c:v>
                </c:pt>
                <c:pt idx="5">
                  <c:v>-0.30346608925677326</c:v>
                </c:pt>
              </c:numCache>
            </c:numRef>
          </c:val>
          <c:extLst xmlns:c15="http://schemas.microsoft.com/office/drawing/2012/chart">
            <c:ext xmlns:c16="http://schemas.microsoft.com/office/drawing/2014/chart" uri="{C3380CC4-5D6E-409C-BE32-E72D297353CC}">
              <c16:uniqueId val="{00000001-CECC-485A-B57A-8F1ADA6E8EB8}"/>
            </c:ext>
          </c:extLst>
        </c:ser>
        <c:ser>
          <c:idx val="5"/>
          <c:order val="2"/>
          <c:tx>
            <c:strRef>
              <c:f>'Scen Charts'!$A$652</c:f>
              <c:strCache>
                <c:ptCount val="1"/>
                <c:pt idx="0">
                  <c:v>0</c:v>
                </c:pt>
              </c:strCache>
              <c:extLst xmlns:c15="http://schemas.microsoft.com/office/drawing/2012/chart"/>
            </c:strRef>
          </c:tx>
          <c:spPr>
            <a:solidFill>
              <a:schemeClr val="accent3"/>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Charts'!$B$652:$G$652</c:f>
            </c:numRef>
          </c:val>
          <c:extLst xmlns:c15="http://schemas.microsoft.com/office/drawing/2012/chart">
            <c:ext xmlns:c16="http://schemas.microsoft.com/office/drawing/2014/chart" uri="{C3380CC4-5D6E-409C-BE32-E72D297353CC}">
              <c16:uniqueId val="{00000002-CECC-485A-B57A-8F1ADA6E8EB8}"/>
            </c:ext>
          </c:extLst>
        </c:ser>
        <c:ser>
          <c:idx val="2"/>
          <c:order val="3"/>
          <c:tx>
            <c:strRef>
              <c:f>'Scen Charts'!$A$649</c:f>
              <c:strCache>
                <c:ptCount val="1"/>
                <c:pt idx="0">
                  <c:v>Mix B</c:v>
                </c:pt>
              </c:strCache>
            </c:strRef>
          </c:tx>
          <c:spPr>
            <a:solidFill>
              <a:schemeClr val="accent3"/>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Charts'!$B$649:$G$649</c:f>
              <c:numCache>
                <c:formatCode>0.00%</c:formatCode>
                <c:ptCount val="6"/>
                <c:pt idx="0">
                  <c:v>-5.3836621893859071E-3</c:v>
                </c:pt>
                <c:pt idx="1">
                  <c:v>-0.16460173087752678</c:v>
                </c:pt>
                <c:pt idx="2">
                  <c:v>-0.19063554469420813</c:v>
                </c:pt>
                <c:pt idx="3">
                  <c:v>-4.1336316264775519E-2</c:v>
                </c:pt>
                <c:pt idx="4">
                  <c:v>4.028469184087935E-2</c:v>
                </c:pt>
                <c:pt idx="5">
                  <c:v>-0.29929367789528061</c:v>
                </c:pt>
              </c:numCache>
            </c:numRef>
          </c:val>
          <c:extLst xmlns:c15="http://schemas.microsoft.com/office/drawing/2012/chart">
            <c:ext xmlns:c16="http://schemas.microsoft.com/office/drawing/2014/chart" uri="{C3380CC4-5D6E-409C-BE32-E72D297353CC}">
              <c16:uniqueId val="{00000003-CECC-485A-B57A-8F1ADA6E8EB8}"/>
            </c:ext>
          </c:extLst>
        </c:ser>
        <c:ser>
          <c:idx val="3"/>
          <c:order val="4"/>
          <c:tx>
            <c:strRef>
              <c:f>'Scen Charts'!$A$650</c:f>
              <c:strCache>
                <c:ptCount val="1"/>
                <c:pt idx="0">
                  <c:v>Mix C</c:v>
                </c:pt>
              </c:strCache>
              <c:extLst xmlns:c15="http://schemas.microsoft.com/office/drawing/2012/chart"/>
            </c:strRef>
          </c:tx>
          <c:spPr>
            <a:solidFill>
              <a:schemeClr val="accent4"/>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Charts'!$B$650:$G$650</c:f>
              <c:numCache>
                <c:formatCode>0.00%</c:formatCode>
                <c:ptCount val="6"/>
                <c:pt idx="0">
                  <c:v>-6.760864621454088E-3</c:v>
                </c:pt>
                <c:pt idx="1">
                  <c:v>-0.16013137458981069</c:v>
                </c:pt>
                <c:pt idx="2">
                  <c:v>-0.1869364427969093</c:v>
                </c:pt>
                <c:pt idx="3">
                  <c:v>-4.1331882636085782E-2</c:v>
                </c:pt>
                <c:pt idx="4">
                  <c:v>3.6728678331635067E-2</c:v>
                </c:pt>
                <c:pt idx="5">
                  <c:v>-0.29343486116221573</c:v>
                </c:pt>
              </c:numCache>
            </c:numRef>
          </c:val>
          <c:extLst xmlns:c15="http://schemas.microsoft.com/office/drawing/2012/chart">
            <c:ext xmlns:c16="http://schemas.microsoft.com/office/drawing/2014/chart" uri="{C3380CC4-5D6E-409C-BE32-E72D297353CC}">
              <c16:uniqueId val="{00000004-CECC-485A-B57A-8F1ADA6E8EB8}"/>
            </c:ext>
          </c:extLst>
        </c:ser>
        <c:ser>
          <c:idx val="4"/>
          <c:order val="5"/>
          <c:tx>
            <c:strRef>
              <c:f>'Scen Charts'!$A$651</c:f>
              <c:strCache>
                <c:ptCount val="1"/>
                <c:pt idx="0">
                  <c:v>Mix D</c:v>
                </c:pt>
              </c:strCache>
              <c:extLst xmlns:c15="http://schemas.microsoft.com/office/drawing/2012/chart"/>
            </c:strRef>
          </c:tx>
          <c:spPr>
            <a:solidFill>
              <a:schemeClr val="accent5"/>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Charts'!$B$651:$G$651</c:f>
              <c:numCache>
                <c:formatCode>0.00%</c:formatCode>
                <c:ptCount val="6"/>
                <c:pt idx="0">
                  <c:v>-1.1421202952373033E-3</c:v>
                </c:pt>
                <c:pt idx="1">
                  <c:v>-0.17896411518584204</c:v>
                </c:pt>
                <c:pt idx="2">
                  <c:v>-0.20571751499690166</c:v>
                </c:pt>
                <c:pt idx="3">
                  <c:v>-3.8677468490332045E-2</c:v>
                </c:pt>
                <c:pt idx="4">
                  <c:v>5.545114615361002E-2</c:v>
                </c:pt>
                <c:pt idx="5">
                  <c:v>-0.32523609238911805</c:v>
                </c:pt>
              </c:numCache>
            </c:numRef>
          </c:val>
          <c:extLst xmlns:c15="http://schemas.microsoft.com/office/drawing/2012/chart">
            <c:ext xmlns:c16="http://schemas.microsoft.com/office/drawing/2014/chart" uri="{C3380CC4-5D6E-409C-BE32-E72D297353CC}">
              <c16:uniqueId val="{00000005-CECC-485A-B57A-8F1ADA6E8EB8}"/>
            </c:ext>
          </c:extLst>
        </c:ser>
        <c:ser>
          <c:idx val="6"/>
          <c:order val="6"/>
          <c:tx>
            <c:strRef>
              <c:f>'Scen Charts'!$A$653</c:f>
              <c:strCache>
                <c:ptCount val="1"/>
                <c:pt idx="0">
                  <c:v>0</c:v>
                </c:pt>
              </c:strCache>
              <c:extLst xmlns:c15="http://schemas.microsoft.com/office/drawing/2012/chart"/>
            </c:strRef>
          </c:tx>
          <c:spPr>
            <a:solidFill>
              <a:schemeClr val="accent1">
                <a:lumMod val="60000"/>
              </a:schemeClr>
            </a:solidFill>
            <a:ln>
              <a:noFill/>
            </a:ln>
            <a:effectLst/>
          </c:spPr>
          <c:invertIfNegative val="0"/>
          <c:cat>
            <c:strRef>
              <c:f>'Scen Charts'!$B$646:$G$646</c:f>
              <c:strCache>
                <c:ptCount val="6"/>
                <c:pt idx="0">
                  <c:v>Baseline</c:v>
                </c:pt>
                <c:pt idx="1">
                  <c:v>Stagflation</c:v>
                </c:pt>
                <c:pt idx="2">
                  <c:v>Recession</c:v>
                </c:pt>
                <c:pt idx="3">
                  <c:v>Overextension</c:v>
                </c:pt>
                <c:pt idx="4">
                  <c:v>Expansion</c:v>
                </c:pt>
                <c:pt idx="5">
                  <c:v>Depression</c:v>
                </c:pt>
              </c:strCache>
            </c:strRef>
          </c:cat>
          <c:val>
            <c:numRef>
              <c:f>'Scen Charts'!$B$653:$G$653</c:f>
            </c:numRef>
          </c:val>
          <c:extLst xmlns:c15="http://schemas.microsoft.com/office/drawing/2012/chart">
            <c:ext xmlns:c16="http://schemas.microsoft.com/office/drawing/2014/chart" uri="{C3380CC4-5D6E-409C-BE32-E72D297353CC}">
              <c16:uniqueId val="{00000006-CECC-485A-B57A-8F1ADA6E8EB8}"/>
            </c:ext>
          </c:extLst>
        </c:ser>
        <c:dLbls>
          <c:showLegendKey val="0"/>
          <c:showVal val="0"/>
          <c:showCatName val="0"/>
          <c:showSerName val="0"/>
          <c:showPercent val="0"/>
          <c:showBubbleSize val="0"/>
        </c:dLbls>
        <c:gapWidth val="219"/>
        <c:overlap val="-27"/>
        <c:axId val="268253824"/>
        <c:axId val="268263808"/>
        <c:extLst/>
      </c:barChart>
      <c:catAx>
        <c:axId val="26825382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63808"/>
        <c:crosses val="autoZero"/>
        <c:auto val="1"/>
        <c:lblAlgn val="ctr"/>
        <c:lblOffset val="100"/>
        <c:noMultiLvlLbl val="0"/>
      </c:catAx>
      <c:valAx>
        <c:axId val="268263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53824"/>
        <c:crosses val="autoZero"/>
        <c:crossBetween val="between"/>
      </c:valAx>
      <c:spPr>
        <a:noFill/>
        <a:ln>
          <a:noFill/>
        </a:ln>
        <a:effectLst/>
      </c:spPr>
    </c:plotArea>
    <c:legend>
      <c:legendPos val="b"/>
      <c:layout>
        <c:manualLayout>
          <c:xMode val="edge"/>
          <c:yMode val="edge"/>
          <c:x val="8.0368990020825717E-2"/>
          <c:y val="0.92111840186643335"/>
          <c:w val="0.89663436648732164"/>
          <c:h val="7.88815981335666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Plan Population</a:t>
            </a:r>
          </a:p>
        </c:rich>
      </c:tx>
      <c:layout>
        <c:manualLayout>
          <c:xMode val="edge"/>
          <c:yMode val="edge"/>
          <c:x val="0.33673561222491039"/>
          <c:y val="4.3715846994535519E-3"/>
        </c:manualLayout>
      </c:layout>
      <c:overlay val="0"/>
      <c:spPr>
        <a:noFill/>
        <a:ln>
          <a:noFill/>
        </a:ln>
        <a:effectLst/>
      </c:spPr>
    </c:title>
    <c:autoTitleDeleted val="0"/>
    <c:plotArea>
      <c:layout>
        <c:manualLayout>
          <c:layoutTarget val="inner"/>
          <c:xMode val="edge"/>
          <c:yMode val="edge"/>
          <c:x val="8.3490813648293957E-2"/>
          <c:y val="8.518876124091046E-2"/>
          <c:w val="0.88595363079615053"/>
          <c:h val="0.86388537498386475"/>
        </c:manualLayout>
      </c:layout>
      <c:barChart>
        <c:barDir val="col"/>
        <c:grouping val="stacked"/>
        <c:varyColors val="0"/>
        <c:ser>
          <c:idx val="0"/>
          <c:order val="0"/>
          <c:tx>
            <c:strRef>
              <c:f>'plan stats'!$L$18</c:f>
              <c:strCache>
                <c:ptCount val="1"/>
                <c:pt idx="0">
                  <c:v>Retired</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B93-4BEE-BFAC-F197B50241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stats'!$M$18</c:f>
              <c:numCache>
                <c:formatCode>_(* #,##0_);_(* \(#,##0\);_(* "-"??_);_(@_)</c:formatCode>
                <c:ptCount val="1"/>
                <c:pt idx="0">
                  <c:v>52790</c:v>
                </c:pt>
              </c:numCache>
            </c:numRef>
          </c:val>
          <c:extLst>
            <c:ext xmlns:c16="http://schemas.microsoft.com/office/drawing/2014/chart" uri="{C3380CC4-5D6E-409C-BE32-E72D297353CC}">
              <c16:uniqueId val="{00000001-FB93-4BEE-BFAC-F197B5024100}"/>
            </c:ext>
          </c:extLst>
        </c:ser>
        <c:ser>
          <c:idx val="1"/>
          <c:order val="1"/>
          <c:tx>
            <c:strRef>
              <c:f>'plan stats'!$L$17</c:f>
              <c:strCache>
                <c:ptCount val="1"/>
                <c:pt idx="0">
                  <c:v>Inactive Vested</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B93-4BEE-BFAC-F197B50241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stats'!$M$17</c:f>
              <c:numCache>
                <c:formatCode>_(* #,##0_);_(* \(#,##0\);_(* "-"??_);_(@_)</c:formatCode>
                <c:ptCount val="1"/>
                <c:pt idx="0">
                  <c:v>12215</c:v>
                </c:pt>
              </c:numCache>
            </c:numRef>
          </c:val>
          <c:extLst>
            <c:ext xmlns:c16="http://schemas.microsoft.com/office/drawing/2014/chart" uri="{C3380CC4-5D6E-409C-BE32-E72D297353CC}">
              <c16:uniqueId val="{00000003-FB93-4BEE-BFAC-F197B5024100}"/>
            </c:ext>
          </c:extLst>
        </c:ser>
        <c:ser>
          <c:idx val="2"/>
          <c:order val="2"/>
          <c:tx>
            <c:strRef>
              <c:f>'plan stats'!$L$16</c:f>
              <c:strCache>
                <c:ptCount val="1"/>
                <c:pt idx="0">
                  <c:v>Active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stats'!$M$16</c:f>
              <c:numCache>
                <c:formatCode>_(* #,##0_);_(* \(#,##0\);_(* "-"??_);_(@_)</c:formatCode>
                <c:ptCount val="1"/>
                <c:pt idx="0">
                  <c:v>58988</c:v>
                </c:pt>
              </c:numCache>
            </c:numRef>
          </c:val>
          <c:extLst>
            <c:ext xmlns:c16="http://schemas.microsoft.com/office/drawing/2014/chart" uri="{C3380CC4-5D6E-409C-BE32-E72D297353CC}">
              <c16:uniqueId val="{00000004-FB93-4BEE-BFAC-F197B5024100}"/>
            </c:ext>
          </c:extLst>
        </c:ser>
        <c:dLbls>
          <c:showLegendKey val="0"/>
          <c:showVal val="0"/>
          <c:showCatName val="0"/>
          <c:showSerName val="0"/>
          <c:showPercent val="0"/>
          <c:showBubbleSize val="0"/>
        </c:dLbls>
        <c:gapWidth val="100"/>
        <c:overlap val="100"/>
        <c:axId val="357096832"/>
        <c:axId val="357106816"/>
      </c:barChart>
      <c:catAx>
        <c:axId val="357096832"/>
        <c:scaling>
          <c:orientation val="minMax"/>
        </c:scaling>
        <c:delete val="1"/>
        <c:axPos val="b"/>
        <c:majorTickMark val="none"/>
        <c:minorTickMark val="none"/>
        <c:tickLblPos val="nextTo"/>
        <c:crossAx val="357106816"/>
        <c:crosses val="autoZero"/>
        <c:auto val="1"/>
        <c:lblAlgn val="ctr"/>
        <c:lblOffset val="100"/>
        <c:noMultiLvlLbl val="0"/>
      </c:catAx>
      <c:valAx>
        <c:axId val="3571068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09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baseline="0"/>
              <a:t>Funding Period</a:t>
            </a:r>
            <a:endParaRPr lang="en-US" b="1"/>
          </a:p>
        </c:rich>
      </c:tx>
      <c:layout>
        <c:manualLayout>
          <c:xMode val="edge"/>
          <c:yMode val="edge"/>
          <c:x val="0.39442919032711271"/>
          <c:y val="0"/>
        </c:manualLayout>
      </c:layout>
      <c:overlay val="0"/>
      <c:spPr>
        <a:noFill/>
        <a:ln>
          <a:noFill/>
        </a:ln>
        <a:effectLst/>
      </c:spPr>
    </c:title>
    <c:autoTitleDeleted val="0"/>
    <c:plotArea>
      <c:layout>
        <c:manualLayout>
          <c:layoutTarget val="inner"/>
          <c:xMode val="edge"/>
          <c:yMode val="edge"/>
          <c:x val="8.3893910851505007E-2"/>
          <c:y val="7.5671478565179348E-2"/>
          <c:w val="0.89086225667574681"/>
          <c:h val="0.66300773825685577"/>
        </c:manualLayout>
      </c:layout>
      <c:barChart>
        <c:barDir val="col"/>
        <c:grouping val="clustered"/>
        <c:varyColors val="0"/>
        <c:ser>
          <c:idx val="0"/>
          <c:order val="0"/>
          <c:tx>
            <c:strRef>
              <c:f>'Scen Charts'!$A$665</c:f>
              <c:strCache>
                <c:ptCount val="1"/>
                <c:pt idx="0">
                  <c:v>Current Policy</c:v>
                </c:pt>
              </c:strCache>
            </c:strRef>
          </c:tx>
          <c:spPr>
            <a:solidFill>
              <a:schemeClr val="accent1"/>
            </a:solidFill>
            <a:ln>
              <a:noFill/>
            </a:ln>
            <a:effectLst/>
          </c:spPr>
          <c:invertIfNegative val="0"/>
          <c:cat>
            <c:strRef>
              <c:f>'Scen Charts'!$B$664:$G$664</c:f>
              <c:strCache>
                <c:ptCount val="6"/>
                <c:pt idx="0">
                  <c:v>Baseline</c:v>
                </c:pt>
                <c:pt idx="1">
                  <c:v>Stagflation</c:v>
                </c:pt>
                <c:pt idx="2">
                  <c:v>Recession</c:v>
                </c:pt>
                <c:pt idx="3">
                  <c:v>Overextension</c:v>
                </c:pt>
                <c:pt idx="4">
                  <c:v>Expansion</c:v>
                </c:pt>
                <c:pt idx="5">
                  <c:v>Depression</c:v>
                </c:pt>
              </c:strCache>
            </c:strRef>
          </c:cat>
          <c:val>
            <c:numRef>
              <c:f>'Scen Charts'!$B$656:$G$656</c:f>
              <c:numCache>
                <c:formatCode>_(* #,##0_);_(* \(#,##0\);_(* "-"??_);_(@_)</c:formatCode>
                <c:ptCount val="6"/>
                <c:pt idx="0" formatCode="#,##0">
                  <c:v>28.708469318575975</c:v>
                </c:pt>
                <c:pt idx="1">
                  <c:v>112.6188937588047</c:v>
                </c:pt>
                <c:pt idx="2">
                  <c:v>100</c:v>
                </c:pt>
                <c:pt idx="3">
                  <c:v>35.337263314766489</c:v>
                </c:pt>
                <c:pt idx="4">
                  <c:v>22.179226653145815</c:v>
                </c:pt>
                <c:pt idx="5">
                  <c:v>100</c:v>
                </c:pt>
              </c:numCache>
            </c:numRef>
          </c:val>
          <c:extLst>
            <c:ext xmlns:c16="http://schemas.microsoft.com/office/drawing/2014/chart" uri="{C3380CC4-5D6E-409C-BE32-E72D297353CC}">
              <c16:uniqueId val="{00000000-09E5-40C6-8A40-2A8A4D1FC060}"/>
            </c:ext>
          </c:extLst>
        </c:ser>
        <c:ser>
          <c:idx val="1"/>
          <c:order val="1"/>
          <c:tx>
            <c:strRef>
              <c:f>'Scen Charts'!$A$666</c:f>
              <c:strCache>
                <c:ptCount val="1"/>
                <c:pt idx="0">
                  <c:v>Mix A</c:v>
                </c:pt>
              </c:strCache>
              <c:extLst xmlns:c15="http://schemas.microsoft.com/office/drawing/2012/chart"/>
            </c:strRef>
          </c:tx>
          <c:spPr>
            <a:solidFill>
              <a:schemeClr val="accent2"/>
            </a:solidFill>
            <a:ln>
              <a:noFill/>
            </a:ln>
            <a:effectLst/>
          </c:spPr>
          <c:invertIfNegative val="0"/>
          <c:cat>
            <c:strRef>
              <c:f>'Scen Charts'!$B$664:$G$664</c:f>
              <c:strCache>
                <c:ptCount val="6"/>
                <c:pt idx="0">
                  <c:v>Baseline</c:v>
                </c:pt>
                <c:pt idx="1">
                  <c:v>Stagflation</c:v>
                </c:pt>
                <c:pt idx="2">
                  <c:v>Recession</c:v>
                </c:pt>
                <c:pt idx="3">
                  <c:v>Overextension</c:v>
                </c:pt>
                <c:pt idx="4">
                  <c:v>Expansion</c:v>
                </c:pt>
                <c:pt idx="5">
                  <c:v>Depression</c:v>
                </c:pt>
              </c:strCache>
            </c:strRef>
          </c:cat>
          <c:val>
            <c:numRef>
              <c:f>'Scen Charts'!$B$657:$G$657</c:f>
              <c:numCache>
                <c:formatCode>_(* #,##0_);_(* \(#,##0\);_(* "-"??_);_(@_)</c:formatCode>
                <c:ptCount val="6"/>
                <c:pt idx="0" formatCode="#,##0">
                  <c:v>28.533033191771427</c:v>
                </c:pt>
                <c:pt idx="1">
                  <c:v>90.864133177518823</c:v>
                </c:pt>
                <c:pt idx="2">
                  <c:v>100</c:v>
                </c:pt>
                <c:pt idx="3">
                  <c:v>34.767968010385978</c:v>
                </c:pt>
                <c:pt idx="4">
                  <c:v>22.284722150053675</c:v>
                </c:pt>
                <c:pt idx="5">
                  <c:v>100</c:v>
                </c:pt>
              </c:numCache>
            </c:numRef>
          </c:val>
          <c:extLst xmlns:c15="http://schemas.microsoft.com/office/drawing/2012/chart">
            <c:ext xmlns:c16="http://schemas.microsoft.com/office/drawing/2014/chart" uri="{C3380CC4-5D6E-409C-BE32-E72D297353CC}">
              <c16:uniqueId val="{00000001-09E5-40C6-8A40-2A8A4D1FC060}"/>
            </c:ext>
          </c:extLst>
        </c:ser>
        <c:ser>
          <c:idx val="5"/>
          <c:order val="2"/>
          <c:tx>
            <c:strRef>
              <c:f>'Scen Charts'!$A$667</c:f>
              <c:strCache>
                <c:ptCount val="1"/>
                <c:pt idx="0">
                  <c:v>Mix B</c:v>
                </c:pt>
              </c:strCache>
            </c:strRef>
          </c:tx>
          <c:spPr>
            <a:solidFill>
              <a:schemeClr val="accent3"/>
            </a:solidFill>
            <a:ln>
              <a:noFill/>
            </a:ln>
            <a:effectLst/>
          </c:spPr>
          <c:invertIfNegative val="0"/>
          <c:cat>
            <c:strRef>
              <c:f>'Scen Charts'!$B$664:$G$664</c:f>
              <c:strCache>
                <c:ptCount val="6"/>
                <c:pt idx="0">
                  <c:v>Baseline</c:v>
                </c:pt>
                <c:pt idx="1">
                  <c:v>Stagflation</c:v>
                </c:pt>
                <c:pt idx="2">
                  <c:v>Recession</c:v>
                </c:pt>
                <c:pt idx="3">
                  <c:v>Overextension</c:v>
                </c:pt>
                <c:pt idx="4">
                  <c:v>Expansion</c:v>
                </c:pt>
                <c:pt idx="5">
                  <c:v>Depression</c:v>
                </c:pt>
              </c:strCache>
            </c:strRef>
          </c:cat>
          <c:val>
            <c:numRef>
              <c:f>'Scen Charts'!$B$658:$G$658</c:f>
              <c:numCache>
                <c:formatCode>_(* #,##0_);_(* \(#,##0\);_(* "-"??_);_(@_)</c:formatCode>
                <c:ptCount val="6"/>
                <c:pt idx="0" formatCode="#,##0">
                  <c:v>28.399883837814571</c:v>
                </c:pt>
                <c:pt idx="1">
                  <c:v>78.095790139781727</c:v>
                </c:pt>
                <c:pt idx="2">
                  <c:v>145.22771494540297</c:v>
                </c:pt>
                <c:pt idx="3">
                  <c:v>33.9893729087593</c:v>
                </c:pt>
                <c:pt idx="4">
                  <c:v>22.676862806793949</c:v>
                </c:pt>
                <c:pt idx="5">
                  <c:v>100</c:v>
                </c:pt>
              </c:numCache>
            </c:numRef>
          </c:val>
          <c:extLst xmlns:c15="http://schemas.microsoft.com/office/drawing/2012/chart">
            <c:ext xmlns:c16="http://schemas.microsoft.com/office/drawing/2014/chart" uri="{C3380CC4-5D6E-409C-BE32-E72D297353CC}">
              <c16:uniqueId val="{00000002-09E5-40C6-8A40-2A8A4D1FC060}"/>
            </c:ext>
          </c:extLst>
        </c:ser>
        <c:ser>
          <c:idx val="2"/>
          <c:order val="3"/>
          <c:tx>
            <c:strRef>
              <c:f>'Scen Charts'!$A$668</c:f>
              <c:strCache>
                <c:ptCount val="1"/>
                <c:pt idx="0">
                  <c:v>Mix C</c:v>
                </c:pt>
              </c:strCache>
            </c:strRef>
          </c:tx>
          <c:spPr>
            <a:solidFill>
              <a:schemeClr val="accent4"/>
            </a:solidFill>
            <a:ln>
              <a:noFill/>
            </a:ln>
            <a:effectLst/>
          </c:spPr>
          <c:invertIfNegative val="0"/>
          <c:cat>
            <c:strRef>
              <c:f>'Scen Charts'!$B$664:$G$664</c:f>
              <c:strCache>
                <c:ptCount val="6"/>
                <c:pt idx="0">
                  <c:v>Baseline</c:v>
                </c:pt>
                <c:pt idx="1">
                  <c:v>Stagflation</c:v>
                </c:pt>
                <c:pt idx="2">
                  <c:v>Recession</c:v>
                </c:pt>
                <c:pt idx="3">
                  <c:v>Overextension</c:v>
                </c:pt>
                <c:pt idx="4">
                  <c:v>Expansion</c:v>
                </c:pt>
                <c:pt idx="5">
                  <c:v>Depression</c:v>
                </c:pt>
              </c:strCache>
            </c:strRef>
          </c:cat>
          <c:val>
            <c:numRef>
              <c:f>'Scen Charts'!$B$659:$G$659</c:f>
              <c:numCache>
                <c:formatCode>_(* #,##0_);_(* \(#,##0\);_(* "-"??_);_(@_)</c:formatCode>
                <c:ptCount val="6"/>
                <c:pt idx="0" formatCode="#,##0">
                  <c:v>28.593444140411158</c:v>
                </c:pt>
                <c:pt idx="1">
                  <c:v>74.236263346720619</c:v>
                </c:pt>
                <c:pt idx="2">
                  <c:v>119.23835559607944</c:v>
                </c:pt>
                <c:pt idx="3">
                  <c:v>33.988604737846927</c:v>
                </c:pt>
                <c:pt idx="4">
                  <c:v>23.080340056466675</c:v>
                </c:pt>
                <c:pt idx="5">
                  <c:v>100</c:v>
                </c:pt>
              </c:numCache>
            </c:numRef>
          </c:val>
          <c:extLst xmlns:c15="http://schemas.microsoft.com/office/drawing/2012/chart">
            <c:ext xmlns:c16="http://schemas.microsoft.com/office/drawing/2014/chart" uri="{C3380CC4-5D6E-409C-BE32-E72D297353CC}">
              <c16:uniqueId val="{00000003-09E5-40C6-8A40-2A8A4D1FC060}"/>
            </c:ext>
          </c:extLst>
        </c:ser>
        <c:ser>
          <c:idx val="3"/>
          <c:order val="4"/>
          <c:tx>
            <c:strRef>
              <c:f>'Scen Charts'!$A$660</c:f>
              <c:strCache>
                <c:ptCount val="1"/>
                <c:pt idx="0">
                  <c:v>Mix D</c:v>
                </c:pt>
              </c:strCache>
            </c:strRef>
          </c:tx>
          <c:spPr>
            <a:solidFill>
              <a:schemeClr val="accent5"/>
            </a:solidFill>
            <a:ln>
              <a:noFill/>
            </a:ln>
            <a:effectLst/>
          </c:spPr>
          <c:invertIfNegative val="0"/>
          <c:cat>
            <c:strRef>
              <c:f>'Scen Charts'!$B$664:$G$664</c:f>
              <c:strCache>
                <c:ptCount val="6"/>
                <c:pt idx="0">
                  <c:v>Baseline</c:v>
                </c:pt>
                <c:pt idx="1">
                  <c:v>Stagflation</c:v>
                </c:pt>
                <c:pt idx="2">
                  <c:v>Recession</c:v>
                </c:pt>
                <c:pt idx="3">
                  <c:v>Overextension</c:v>
                </c:pt>
                <c:pt idx="4">
                  <c:v>Expansion</c:v>
                </c:pt>
                <c:pt idx="5">
                  <c:v>Depression</c:v>
                </c:pt>
              </c:strCache>
            </c:strRef>
          </c:cat>
          <c:val>
            <c:numRef>
              <c:f>'Scen Charts'!$B$660:$G$660</c:f>
              <c:numCache>
                <c:formatCode>_(* #,##0_);_(* \(#,##0\);_(* "-"??_);_(@_)</c:formatCode>
                <c:ptCount val="6"/>
                <c:pt idx="0" formatCode="#,##0">
                  <c:v>27.812565219442526</c:v>
                </c:pt>
                <c:pt idx="1">
                  <c:v>96.762069790658515</c:v>
                </c:pt>
                <c:pt idx="2">
                  <c:v>100</c:v>
                </c:pt>
                <c:pt idx="3">
                  <c:v>33.532690138184762</c:v>
                </c:pt>
                <c:pt idx="4">
                  <c:v>21.022439972168815</c:v>
                </c:pt>
                <c:pt idx="5">
                  <c:v>100</c:v>
                </c:pt>
              </c:numCache>
            </c:numRef>
          </c:val>
          <c:extLst xmlns:c15="http://schemas.microsoft.com/office/drawing/2012/chart">
            <c:ext xmlns:c16="http://schemas.microsoft.com/office/drawing/2014/chart" uri="{C3380CC4-5D6E-409C-BE32-E72D297353CC}">
              <c16:uniqueId val="{00000004-09E5-40C6-8A40-2A8A4D1FC060}"/>
            </c:ext>
          </c:extLst>
        </c:ser>
        <c:dLbls>
          <c:showLegendKey val="0"/>
          <c:showVal val="0"/>
          <c:showCatName val="0"/>
          <c:showSerName val="0"/>
          <c:showPercent val="0"/>
          <c:showBubbleSize val="0"/>
        </c:dLbls>
        <c:gapWidth val="219"/>
        <c:overlap val="-27"/>
        <c:axId val="268311552"/>
        <c:axId val="268313344"/>
        <c:extLst/>
      </c:barChart>
      <c:catAx>
        <c:axId val="26831155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313344"/>
        <c:crosses val="autoZero"/>
        <c:auto val="1"/>
        <c:lblAlgn val="ctr"/>
        <c:lblOffset val="100"/>
        <c:noMultiLvlLbl val="0"/>
      </c:catAx>
      <c:valAx>
        <c:axId val="26831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311552"/>
        <c:crosses val="autoZero"/>
        <c:crossBetween val="between"/>
      </c:valAx>
      <c:spPr>
        <a:noFill/>
        <a:ln>
          <a:noFill/>
        </a:ln>
        <a:effectLst/>
      </c:spPr>
    </c:plotArea>
    <c:legend>
      <c:legendPos val="b"/>
      <c:layout>
        <c:manualLayout>
          <c:xMode val="edge"/>
          <c:yMode val="edge"/>
          <c:x val="8.495877774314356E-2"/>
          <c:y val="0.92111840186643335"/>
          <c:w val="0.88745479104268588"/>
          <c:h val="7.88815981335666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Actuarial</a:t>
            </a:r>
            <a:r>
              <a:rPr lang="en-US" sz="1200" b="1" baseline="0" dirty="0"/>
              <a:t> Accrued Liability</a:t>
            </a:r>
            <a:endParaRPr lang="en-US" sz="1200" b="1" dirty="0"/>
          </a:p>
        </c:rich>
      </c:tx>
      <c:layout>
        <c:manualLayout>
          <c:xMode val="edge"/>
          <c:yMode val="edge"/>
          <c:x val="6.3011996893533345E-2"/>
          <c:y val="0"/>
        </c:manualLayout>
      </c:layout>
      <c:overlay val="0"/>
      <c:spPr>
        <a:noFill/>
        <a:ln>
          <a:noFill/>
        </a:ln>
        <a:effectLst/>
      </c:spPr>
    </c:title>
    <c:autoTitleDeleted val="0"/>
    <c:plotArea>
      <c:layout>
        <c:manualLayout>
          <c:layoutTarget val="inner"/>
          <c:xMode val="edge"/>
          <c:yMode val="edge"/>
          <c:x val="0.2104846438805956"/>
          <c:y val="8.5280928106019963E-2"/>
          <c:w val="0.55693620739970562"/>
          <c:h val="0.86379327077307122"/>
        </c:manualLayout>
      </c:layout>
      <c:barChart>
        <c:barDir val="col"/>
        <c:grouping val="stacked"/>
        <c:varyColors val="0"/>
        <c:ser>
          <c:idx val="0"/>
          <c:order val="0"/>
          <c:tx>
            <c:strRef>
              <c:f>'plan stats'!$L$22</c:f>
              <c:strCache>
                <c:ptCount val="1"/>
                <c:pt idx="0">
                  <c:v>Retired</c:v>
                </c:pt>
              </c:strCache>
            </c:strRef>
          </c:tx>
          <c:spPr>
            <a:solidFill>
              <a:schemeClr val="accent1"/>
            </a:solidFill>
            <a:ln>
              <a:noFill/>
            </a:ln>
            <a:effectLst/>
          </c:spPr>
          <c:invertIfNegative val="0"/>
          <c:dLbls>
            <c:dLbl>
              <c:idx val="0"/>
              <c:numFmt formatCode="&quot;$&quot;#,##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E7A-4650-B68A-5513D4BF0F08}"/>
                </c:ext>
              </c:extLst>
            </c:dLbl>
            <c:numFmt formatCode="&quot;$&quot;#,##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stats'!$M$22</c:f>
              <c:numCache>
                <c:formatCode>_(* #,##0_);_(* \(#,##0\);_(* "-"??_);_(@_)</c:formatCode>
                <c:ptCount val="1"/>
                <c:pt idx="0">
                  <c:v>14185632113</c:v>
                </c:pt>
              </c:numCache>
            </c:numRef>
          </c:val>
          <c:extLst>
            <c:ext xmlns:c16="http://schemas.microsoft.com/office/drawing/2014/chart" uri="{C3380CC4-5D6E-409C-BE32-E72D297353CC}">
              <c16:uniqueId val="{00000001-3E7A-4650-B68A-5513D4BF0F08}"/>
            </c:ext>
          </c:extLst>
        </c:ser>
        <c:ser>
          <c:idx val="1"/>
          <c:order val="1"/>
          <c:tx>
            <c:strRef>
              <c:f>'plan stats'!$L$21</c:f>
              <c:strCache>
                <c:ptCount val="1"/>
                <c:pt idx="0">
                  <c:v>Inactive Vested</c:v>
                </c:pt>
              </c:strCache>
            </c:strRef>
          </c:tx>
          <c:spPr>
            <a:solidFill>
              <a:schemeClr val="accent2"/>
            </a:solidFill>
            <a:ln>
              <a:noFill/>
            </a:ln>
            <a:effectLst/>
          </c:spPr>
          <c:invertIfNegative val="0"/>
          <c:dLbls>
            <c:dLbl>
              <c:idx val="0"/>
              <c:numFmt formatCode="&quot;$&quot;#,##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E7A-4650-B68A-5513D4BF0F08}"/>
                </c:ext>
              </c:extLst>
            </c:dLbl>
            <c:numFmt formatCode="&quot;$&quot;#,##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stats'!$M$21</c:f>
              <c:numCache>
                <c:formatCode>_(* #,##0_);_(* \(#,##0\);_(* "-"??_);_(@_)</c:formatCode>
                <c:ptCount val="1"/>
                <c:pt idx="0">
                  <c:v>1064136907</c:v>
                </c:pt>
              </c:numCache>
            </c:numRef>
          </c:val>
          <c:extLst>
            <c:ext xmlns:c16="http://schemas.microsoft.com/office/drawing/2014/chart" uri="{C3380CC4-5D6E-409C-BE32-E72D297353CC}">
              <c16:uniqueId val="{00000003-3E7A-4650-B68A-5513D4BF0F08}"/>
            </c:ext>
          </c:extLst>
        </c:ser>
        <c:ser>
          <c:idx val="2"/>
          <c:order val="2"/>
          <c:tx>
            <c:strRef>
              <c:f>'plan stats'!$L$20</c:f>
              <c:strCache>
                <c:ptCount val="1"/>
                <c:pt idx="0">
                  <c:v>Active</c:v>
                </c:pt>
              </c:strCache>
            </c:strRef>
          </c:tx>
          <c:spPr>
            <a:solidFill>
              <a:schemeClr val="accent3"/>
            </a:solidFill>
            <a:effectLst/>
          </c:spPr>
          <c:invertIfNegative val="0"/>
          <c:dLbls>
            <c:numFmt formatCode="&quot;$&quot;#,##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stats'!$M$20</c:f>
              <c:numCache>
                <c:formatCode>_(* #,##0_);_(* \(#,##0\);_(* "-"??_);_(@_)</c:formatCode>
                <c:ptCount val="1"/>
                <c:pt idx="0">
                  <c:v>8015484026</c:v>
                </c:pt>
              </c:numCache>
            </c:numRef>
          </c:val>
          <c:extLst>
            <c:ext xmlns:c16="http://schemas.microsoft.com/office/drawing/2014/chart" uri="{C3380CC4-5D6E-409C-BE32-E72D297353CC}">
              <c16:uniqueId val="{00000004-3E7A-4650-B68A-5513D4BF0F08}"/>
            </c:ext>
          </c:extLst>
        </c:ser>
        <c:dLbls>
          <c:showLegendKey val="0"/>
          <c:showVal val="0"/>
          <c:showCatName val="0"/>
          <c:showSerName val="0"/>
          <c:showPercent val="0"/>
          <c:showBubbleSize val="0"/>
        </c:dLbls>
        <c:gapWidth val="100"/>
        <c:overlap val="100"/>
        <c:axId val="357161600"/>
        <c:axId val="345637248"/>
      </c:barChart>
      <c:lineChart>
        <c:grouping val="standard"/>
        <c:varyColors val="0"/>
        <c:ser>
          <c:idx val="3"/>
          <c:order val="3"/>
          <c:tx>
            <c:strRef>
              <c:f>'plan stats'!$L$23</c:f>
              <c:strCache>
                <c:ptCount val="1"/>
              </c:strCache>
            </c:strRef>
          </c:tx>
          <c:marker>
            <c:symbol val="none"/>
          </c:marker>
          <c:dLbls>
            <c:dLbl>
              <c:idx val="0"/>
              <c:layout>
                <c:manualLayout>
                  <c:x val="-0.2127845675658124"/>
                  <c:y val="-3.059888286529954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35770737991090473"/>
                      <c:h val="0.10827297013875223"/>
                    </c:manualLayout>
                  </c15:layout>
                </c:ext>
                <c:ext xmlns:c16="http://schemas.microsoft.com/office/drawing/2014/chart" uri="{C3380CC4-5D6E-409C-BE32-E72D297353CC}">
                  <c16:uniqueId val="{00000006-3E7A-4650-B68A-5513D4BF0F08}"/>
                </c:ext>
              </c:extLst>
            </c:dLbl>
            <c:numFmt formatCode="&quot;$&quot;#,##0.000" sourceLinked="0"/>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'plan stats'!$M$23</c:f>
              <c:numCache>
                <c:formatCode>_(* #,##0_);_(* \(#,##0\);_(* "-"??_);_(@_)</c:formatCode>
                <c:ptCount val="1"/>
                <c:pt idx="0">
                  <c:v>23265253046</c:v>
                </c:pt>
              </c:numCache>
            </c:numRef>
          </c:val>
          <c:smooth val="0"/>
          <c:extLst>
            <c:ext xmlns:c16="http://schemas.microsoft.com/office/drawing/2014/chart" uri="{C3380CC4-5D6E-409C-BE32-E72D297353CC}">
              <c16:uniqueId val="{00000005-3E7A-4650-B68A-5513D4BF0F08}"/>
            </c:ext>
          </c:extLst>
        </c:ser>
        <c:dLbls>
          <c:showLegendKey val="0"/>
          <c:showVal val="0"/>
          <c:showCatName val="0"/>
          <c:showSerName val="0"/>
          <c:showPercent val="0"/>
          <c:showBubbleSize val="0"/>
        </c:dLbls>
        <c:marker val="1"/>
        <c:smooth val="0"/>
        <c:axId val="357161600"/>
        <c:axId val="345637248"/>
      </c:lineChart>
      <c:catAx>
        <c:axId val="357161600"/>
        <c:scaling>
          <c:orientation val="minMax"/>
        </c:scaling>
        <c:delete val="1"/>
        <c:axPos val="b"/>
        <c:majorTickMark val="none"/>
        <c:minorTickMark val="none"/>
        <c:tickLblPos val="nextTo"/>
        <c:crossAx val="345637248"/>
        <c:crosses val="autoZero"/>
        <c:auto val="1"/>
        <c:lblAlgn val="ctr"/>
        <c:lblOffset val="100"/>
        <c:noMultiLvlLbl val="0"/>
      </c:catAx>
      <c:valAx>
        <c:axId val="345637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161600"/>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egendEntry>
        <c:idx val="3"/>
        <c:delete val="1"/>
      </c:legendEntry>
      <c:layout>
        <c:manualLayout>
          <c:xMode val="edge"/>
          <c:yMode val="edge"/>
          <c:x val="0.72752724080173192"/>
          <c:y val="0.31910148025739388"/>
          <c:w val="0.27247275919826808"/>
          <c:h val="0.36047003766016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Projected Benefit Payments</a:t>
            </a:r>
          </a:p>
        </c:rich>
      </c:tx>
      <c:layout>
        <c:manualLayout>
          <c:xMode val="edge"/>
          <c:yMode val="edge"/>
          <c:x val="0.27886589814471474"/>
          <c:y val="0"/>
        </c:manualLayout>
      </c:layout>
      <c:overlay val="0"/>
      <c:spPr>
        <a:noFill/>
        <a:ln>
          <a:noFill/>
        </a:ln>
        <a:effectLst/>
      </c:spPr>
    </c:title>
    <c:autoTitleDeleted val="0"/>
    <c:plotArea>
      <c:layout>
        <c:manualLayout>
          <c:layoutTarget val="inner"/>
          <c:xMode val="edge"/>
          <c:yMode val="edge"/>
          <c:x val="0.11512970253718285"/>
          <c:y val="7.8703703703703706E-2"/>
          <c:w val="0.85431474190726164"/>
          <c:h val="0.82637975891093673"/>
        </c:manualLayout>
      </c:layout>
      <c:barChart>
        <c:barDir val="col"/>
        <c:grouping val="stacked"/>
        <c:varyColors val="0"/>
        <c:ser>
          <c:idx val="0"/>
          <c:order val="0"/>
          <c:tx>
            <c:v>Projected Benefits</c:v>
          </c:tx>
          <c:spPr>
            <a:solidFill>
              <a:schemeClr val="accent1"/>
            </a:solidFill>
            <a:ln>
              <a:noFill/>
            </a:ln>
            <a:effectLst/>
          </c:spPr>
          <c:invertIfNegative val="0"/>
          <c:cat>
            <c:numRef>
              <c:f>Actuary!$B$10:$B$39</c:f>
              <c:numCache>
                <c:formatCode>General</c:formatCode>
                <c:ptCount val="30"/>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numCache>
            </c:numRef>
          </c:cat>
          <c:val>
            <c:numRef>
              <c:f>Actuary!$K$10:$K$39</c:f>
              <c:numCache>
                <c:formatCode>_("$"* #,##0.0_);_("$"* \(#,##0.0\);_("$"* "-"??_);_(@_)</c:formatCode>
                <c:ptCount val="30"/>
                <c:pt idx="0">
                  <c:v>1281470892.3631959</c:v>
                </c:pt>
                <c:pt idx="1">
                  <c:v>1366346527.9017944</c:v>
                </c:pt>
                <c:pt idx="2">
                  <c:v>1430810658.1215765</c:v>
                </c:pt>
                <c:pt idx="3">
                  <c:v>1492762477.78866</c:v>
                </c:pt>
                <c:pt idx="4">
                  <c:v>1552644561.2105103</c:v>
                </c:pt>
                <c:pt idx="5">
                  <c:v>1612109684.2995741</c:v>
                </c:pt>
                <c:pt idx="6">
                  <c:v>1670005798.3408995</c:v>
                </c:pt>
                <c:pt idx="7">
                  <c:v>1725277586.5463057</c:v>
                </c:pt>
                <c:pt idx="8">
                  <c:v>1780137386.565886</c:v>
                </c:pt>
                <c:pt idx="9">
                  <c:v>1832808494.0002661</c:v>
                </c:pt>
                <c:pt idx="10">
                  <c:v>1884092924.9843769</c:v>
                </c:pt>
                <c:pt idx="11">
                  <c:v>1932801714.5225799</c:v>
                </c:pt>
                <c:pt idx="12">
                  <c:v>1979306439.7330971</c:v>
                </c:pt>
                <c:pt idx="13">
                  <c:v>2022356817.1949127</c:v>
                </c:pt>
                <c:pt idx="14">
                  <c:v>2059822920.9862506</c:v>
                </c:pt>
                <c:pt idx="15">
                  <c:v>2090940351.2896292</c:v>
                </c:pt>
                <c:pt idx="16">
                  <c:v>2116437300.2485659</c:v>
                </c:pt>
                <c:pt idx="17">
                  <c:v>2137913713.7433605</c:v>
                </c:pt>
                <c:pt idx="18">
                  <c:v>2155870948.5885234</c:v>
                </c:pt>
                <c:pt idx="19">
                  <c:v>2179177559.0378571</c:v>
                </c:pt>
                <c:pt idx="20">
                  <c:v>2207252450.462337</c:v>
                </c:pt>
                <c:pt idx="21">
                  <c:v>2237677253.1491385</c:v>
                </c:pt>
                <c:pt idx="22">
                  <c:v>2264692398.8516436</c:v>
                </c:pt>
                <c:pt idx="23">
                  <c:v>2291617530.565259</c:v>
                </c:pt>
                <c:pt idx="24">
                  <c:v>2319999144.9867258</c:v>
                </c:pt>
                <c:pt idx="25">
                  <c:v>2349041044.1475048</c:v>
                </c:pt>
                <c:pt idx="26">
                  <c:v>2377248287.6340537</c:v>
                </c:pt>
                <c:pt idx="27">
                  <c:v>2408975650.6186943</c:v>
                </c:pt>
                <c:pt idx="28">
                  <c:v>2440526494.9505506</c:v>
                </c:pt>
                <c:pt idx="29">
                  <c:v>2469826694.6741414</c:v>
                </c:pt>
              </c:numCache>
            </c:numRef>
          </c:val>
          <c:extLst>
            <c:ext xmlns:c16="http://schemas.microsoft.com/office/drawing/2014/chart" uri="{C3380CC4-5D6E-409C-BE32-E72D297353CC}">
              <c16:uniqueId val="{00000000-275D-4E3E-8EEB-78D832A53F94}"/>
            </c:ext>
          </c:extLst>
        </c:ser>
        <c:dLbls>
          <c:showLegendKey val="0"/>
          <c:showVal val="0"/>
          <c:showCatName val="0"/>
          <c:showSerName val="0"/>
          <c:showPercent val="0"/>
          <c:showBubbleSize val="0"/>
        </c:dLbls>
        <c:gapWidth val="150"/>
        <c:overlap val="100"/>
        <c:axId val="356887936"/>
        <c:axId val="356897920"/>
      </c:barChart>
      <c:catAx>
        <c:axId val="3568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897920"/>
        <c:crosses val="autoZero"/>
        <c:auto val="1"/>
        <c:lblAlgn val="ctr"/>
        <c:lblOffset val="100"/>
        <c:tickLblSkip val="4"/>
        <c:noMultiLvlLbl val="0"/>
      </c:catAx>
      <c:valAx>
        <c:axId val="3568979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887936"/>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87396788007901E-2"/>
          <c:y val="2.2071156049049818E-2"/>
          <c:w val="0.8624467075334834"/>
          <c:h val="0.74149518946131854"/>
        </c:manualLayout>
      </c:layout>
      <c:barChart>
        <c:barDir val="col"/>
        <c:grouping val="clustered"/>
        <c:varyColors val="0"/>
        <c:ser>
          <c:idx val="0"/>
          <c:order val="0"/>
          <c:tx>
            <c:strRef>
              <c:f>'plan stats'!$AA$34</c:f>
              <c:strCache>
                <c:ptCount val="1"/>
                <c:pt idx="0">
                  <c:v>Actuarial Value of Assets</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 stats'!$AB$32:$AF$32</c:f>
              <c:numCache>
                <c:formatCode>0</c:formatCode>
                <c:ptCount val="5"/>
                <c:pt idx="0">
                  <c:v>2018</c:v>
                </c:pt>
                <c:pt idx="1">
                  <c:v>2019</c:v>
                </c:pt>
                <c:pt idx="2">
                  <c:v>2020</c:v>
                </c:pt>
                <c:pt idx="3">
                  <c:v>2021</c:v>
                </c:pt>
                <c:pt idx="4">
                  <c:v>2022</c:v>
                </c:pt>
              </c:numCache>
            </c:numRef>
          </c:cat>
          <c:val>
            <c:numRef>
              <c:f>'plan stats'!$AB$34:$AF$34</c:f>
              <c:numCache>
                <c:formatCode>_(* #,##0_);_(* \(#,##0\);_(* "-"??_);_(@_)</c:formatCode>
                <c:ptCount val="5"/>
                <c:pt idx="0">
                  <c:v>12996625320</c:v>
                </c:pt>
                <c:pt idx="1">
                  <c:v>13383320024</c:v>
                </c:pt>
                <c:pt idx="2">
                  <c:v>13707345072.021999</c:v>
                </c:pt>
                <c:pt idx="3">
                  <c:v>14599015189</c:v>
                </c:pt>
                <c:pt idx="4">
                  <c:v>15207995954.142368</c:v>
                </c:pt>
              </c:numCache>
            </c:numRef>
          </c:val>
          <c:extLst>
            <c:ext xmlns:c16="http://schemas.microsoft.com/office/drawing/2014/chart" uri="{C3380CC4-5D6E-409C-BE32-E72D297353CC}">
              <c16:uniqueId val="{00000000-C128-414E-BFD1-CF644818953F}"/>
            </c:ext>
          </c:extLst>
        </c:ser>
        <c:ser>
          <c:idx val="1"/>
          <c:order val="1"/>
          <c:tx>
            <c:strRef>
              <c:f>'plan stats'!$AA$33</c:f>
              <c:strCache>
                <c:ptCount val="1"/>
                <c:pt idx="0">
                  <c:v>Actuarial Accrued Liability</c:v>
                </c:pt>
              </c:strCache>
            </c:strRef>
          </c:tx>
          <c:spPr>
            <a:solidFill>
              <a:schemeClr val="accent2"/>
            </a:solidFill>
            <a:ln>
              <a:noFill/>
            </a:ln>
            <a:effectLst/>
          </c:spPr>
          <c:invertIfNegative val="0"/>
          <c:dLbls>
            <c:dLbl>
              <c:idx val="2"/>
              <c:layout>
                <c:manualLayout>
                  <c:x val="-2.9655609638773658E-3"/>
                  <c:y val="0.4434101834539921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28-414E-BFD1-CF644818953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 stats'!$AB$32:$AF$32</c:f>
              <c:numCache>
                <c:formatCode>0</c:formatCode>
                <c:ptCount val="5"/>
                <c:pt idx="0">
                  <c:v>2018</c:v>
                </c:pt>
                <c:pt idx="1">
                  <c:v>2019</c:v>
                </c:pt>
                <c:pt idx="2">
                  <c:v>2020</c:v>
                </c:pt>
                <c:pt idx="3">
                  <c:v>2021</c:v>
                </c:pt>
                <c:pt idx="4">
                  <c:v>2022</c:v>
                </c:pt>
              </c:numCache>
            </c:numRef>
          </c:cat>
          <c:val>
            <c:numRef>
              <c:f>'plan stats'!$AB$33:$AF$33</c:f>
              <c:numCache>
                <c:formatCode>_(* #,##0_);_(* \(#,##0\);_(* "-"??_);_(@_)</c:formatCode>
                <c:ptCount val="5"/>
                <c:pt idx="0">
                  <c:v>20457996102</c:v>
                </c:pt>
                <c:pt idx="1">
                  <c:v>21287572757</c:v>
                </c:pt>
                <c:pt idx="2">
                  <c:v>22711576240</c:v>
                </c:pt>
                <c:pt idx="3">
                  <c:v>23265253046</c:v>
                </c:pt>
                <c:pt idx="4">
                  <c:v>23771641829.745693</c:v>
                </c:pt>
              </c:numCache>
            </c:numRef>
          </c:val>
          <c:extLst>
            <c:ext xmlns:c16="http://schemas.microsoft.com/office/drawing/2014/chart" uri="{C3380CC4-5D6E-409C-BE32-E72D297353CC}">
              <c16:uniqueId val="{00000001-C128-414E-BFD1-CF644818953F}"/>
            </c:ext>
          </c:extLst>
        </c:ser>
        <c:dLbls>
          <c:showLegendKey val="0"/>
          <c:showVal val="0"/>
          <c:showCatName val="0"/>
          <c:showSerName val="0"/>
          <c:showPercent val="0"/>
          <c:showBubbleSize val="0"/>
        </c:dLbls>
        <c:gapWidth val="100"/>
        <c:axId val="383088896"/>
        <c:axId val="383107072"/>
      </c:barChart>
      <c:lineChart>
        <c:grouping val="standard"/>
        <c:varyColors val="0"/>
        <c:ser>
          <c:idx val="2"/>
          <c:order val="2"/>
          <c:tx>
            <c:strRef>
              <c:f>'plan stats'!$AA$35</c:f>
              <c:strCache>
                <c:ptCount val="1"/>
                <c:pt idx="0">
                  <c:v>Funded Ratio - FV Basis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9-C128-414E-BFD1-CF644818953F}"/>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28-414E-BFD1-CF644818953F}"/>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28-414E-BFD1-CF644818953F}"/>
                </c:ext>
              </c:extLst>
            </c:dLbl>
            <c:numFmt formatCode="0%" sourceLinked="0"/>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 stats'!$AB$32:$AF$32</c:f>
              <c:numCache>
                <c:formatCode>0</c:formatCode>
                <c:ptCount val="5"/>
                <c:pt idx="0">
                  <c:v>2018</c:v>
                </c:pt>
                <c:pt idx="1">
                  <c:v>2019</c:v>
                </c:pt>
                <c:pt idx="2">
                  <c:v>2020</c:v>
                </c:pt>
                <c:pt idx="3">
                  <c:v>2021</c:v>
                </c:pt>
                <c:pt idx="4">
                  <c:v>2022</c:v>
                </c:pt>
              </c:numCache>
            </c:numRef>
          </c:cat>
          <c:val>
            <c:numRef>
              <c:f>'plan stats'!$AB$35:$AF$35</c:f>
              <c:numCache>
                <c:formatCode>0%</c:formatCode>
                <c:ptCount val="5"/>
                <c:pt idx="0">
                  <c:v>0.63528339995770322</c:v>
                </c:pt>
                <c:pt idx="1">
                  <c:v>0.62869168677763687</c:v>
                </c:pt>
                <c:pt idx="2">
                  <c:v>0.60354001532841206</c:v>
                </c:pt>
                <c:pt idx="3">
                  <c:v>0.6275029616112433</c:v>
                </c:pt>
                <c:pt idx="4">
                  <c:v>0.6397537058257563</c:v>
                </c:pt>
              </c:numCache>
            </c:numRef>
          </c:val>
          <c:smooth val="0"/>
          <c:extLst>
            <c:ext xmlns:c16="http://schemas.microsoft.com/office/drawing/2014/chart" uri="{C3380CC4-5D6E-409C-BE32-E72D297353CC}">
              <c16:uniqueId val="{00000002-C128-414E-BFD1-CF644818953F}"/>
            </c:ext>
          </c:extLst>
        </c:ser>
        <c:ser>
          <c:idx val="3"/>
          <c:order val="3"/>
          <c:tx>
            <c:strRef>
              <c:f>'plan stats'!$AA$37</c:f>
              <c:strCache>
                <c:ptCount val="1"/>
                <c:pt idx="0">
                  <c:v>Funded Ratio - MV Basis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8-C128-414E-BFD1-CF644818953F}"/>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28-414E-BFD1-CF644818953F}"/>
                </c:ext>
              </c:extLst>
            </c:dLbl>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 stats'!$AB$37:$AF$37</c:f>
              <c:numCache>
                <c:formatCode>0%</c:formatCode>
                <c:ptCount val="5"/>
                <c:pt idx="0">
                  <c:v>0.6339966013940147</c:v>
                </c:pt>
                <c:pt idx="1">
                  <c:v>0.63627221706364312</c:v>
                </c:pt>
                <c:pt idx="2">
                  <c:v>0.57324056791225164</c:v>
                </c:pt>
                <c:pt idx="3">
                  <c:v>0.70326010749378209</c:v>
                </c:pt>
                <c:pt idx="4">
                  <c:v>0.65250868139829854</c:v>
                </c:pt>
              </c:numCache>
            </c:numRef>
          </c:val>
          <c:smooth val="0"/>
          <c:extLst>
            <c:ext xmlns:c16="http://schemas.microsoft.com/office/drawing/2014/chart" uri="{C3380CC4-5D6E-409C-BE32-E72D297353CC}">
              <c16:uniqueId val="{00000003-C128-414E-BFD1-CF644818953F}"/>
            </c:ext>
          </c:extLst>
        </c:ser>
        <c:dLbls>
          <c:showLegendKey val="0"/>
          <c:showVal val="0"/>
          <c:showCatName val="0"/>
          <c:showSerName val="0"/>
          <c:showPercent val="0"/>
          <c:showBubbleSize val="0"/>
        </c:dLbls>
        <c:marker val="1"/>
        <c:smooth val="0"/>
        <c:axId val="383110528"/>
        <c:axId val="383108992"/>
        <c:extLst/>
      </c:lineChart>
      <c:catAx>
        <c:axId val="3830888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3107072"/>
        <c:crosses val="autoZero"/>
        <c:auto val="1"/>
        <c:lblAlgn val="ctr"/>
        <c:lblOffset val="100"/>
        <c:noMultiLvlLbl val="0"/>
      </c:catAx>
      <c:valAx>
        <c:axId val="3831070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3088896"/>
        <c:crosses val="autoZero"/>
        <c:crossBetween val="between"/>
        <c:dispUnits>
          <c:builtInUnit val="billions"/>
          <c:dispUnitsLbl>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83108992"/>
        <c:scaling>
          <c:orientation val="minMax"/>
          <c:max val="0.8"/>
          <c:min val="0.300000000000000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3110528"/>
        <c:crosses val="max"/>
        <c:crossBetween val="between"/>
        <c:majorUnit val="0.1"/>
      </c:valAx>
      <c:catAx>
        <c:axId val="383110528"/>
        <c:scaling>
          <c:orientation val="minMax"/>
        </c:scaling>
        <c:delete val="1"/>
        <c:axPos val="b"/>
        <c:numFmt formatCode="0" sourceLinked="1"/>
        <c:majorTickMark val="out"/>
        <c:minorTickMark val="none"/>
        <c:tickLblPos val="nextTo"/>
        <c:crossAx val="383108992"/>
        <c:crosses val="autoZero"/>
        <c:auto val="1"/>
        <c:lblAlgn val="ctr"/>
        <c:lblOffset val="100"/>
        <c:noMultiLvlLbl val="0"/>
      </c:catAx>
      <c:spPr>
        <a:noFill/>
        <a:ln>
          <a:noFill/>
        </a:ln>
        <a:effectLst/>
      </c:spPr>
    </c:plotArea>
    <c:legend>
      <c:legendPos val="b"/>
      <c:layout>
        <c:manualLayout>
          <c:xMode val="edge"/>
          <c:yMode val="edge"/>
          <c:x val="6.352896745095285E-2"/>
          <c:y val="0.87175226828358854"/>
          <c:w val="0.9"/>
          <c:h val="0.128247731716411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35087029986824"/>
          <c:y val="4.9246500437445322E-2"/>
          <c:w val="0.63603156600420119"/>
          <c:h val="0.9507534995625547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EF-4684-A40F-97CCC2FD6E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EF-4684-A40F-97CCC2FD6E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EF-4684-A40F-97CCC2FD6E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EF-4684-A40F-97CCC2FD6E8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EF-4684-A40F-97CCC2FD6E8F}"/>
              </c:ext>
            </c:extLst>
          </c:dPt>
          <c:dPt>
            <c:idx val="6"/>
            <c:bubble3D val="0"/>
            <c:spPr>
              <a:solidFill>
                <a:schemeClr val="tx2"/>
              </a:solidFill>
            </c:spPr>
            <c:extLst>
              <c:ext xmlns:c16="http://schemas.microsoft.com/office/drawing/2014/chart" uri="{C3380CC4-5D6E-409C-BE32-E72D297353CC}">
                <c16:uniqueId val="{0000000B-21EF-4684-A40F-97CCC2FD6E8F}"/>
              </c:ext>
            </c:extLst>
          </c:dPt>
          <c:dPt>
            <c:idx val="8"/>
            <c:bubble3D val="0"/>
            <c:spPr>
              <a:solidFill>
                <a:schemeClr val="accent6">
                  <a:lumMod val="50000"/>
                </a:schemeClr>
              </a:solidFill>
            </c:spPr>
            <c:extLst>
              <c:ext xmlns:c16="http://schemas.microsoft.com/office/drawing/2014/chart" uri="{C3380CC4-5D6E-409C-BE32-E72D297353CC}">
                <c16:uniqueId val="{0000000D-21EF-4684-A40F-97CCC2FD6E8F}"/>
              </c:ext>
            </c:extLst>
          </c:dPt>
          <c:dPt>
            <c:idx val="9"/>
            <c:bubble3D val="0"/>
            <c:spPr>
              <a:solidFill>
                <a:schemeClr val="accent2">
                  <a:lumMod val="75000"/>
                </a:schemeClr>
              </a:solidFill>
            </c:spPr>
            <c:extLst>
              <c:ext xmlns:c16="http://schemas.microsoft.com/office/drawing/2014/chart" uri="{C3380CC4-5D6E-409C-BE32-E72D297353CC}">
                <c16:uniqueId val="{0000000F-21EF-4684-A40F-97CCC2FD6E8F}"/>
              </c:ext>
            </c:extLst>
          </c:dPt>
          <c:dLbls>
            <c:dLbl>
              <c:idx val="0"/>
              <c:layout>
                <c:manualLayout>
                  <c:x val="-0.23232786500535441"/>
                  <c:y val="0.1501286493856559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F-4684-A40F-97CCC2FD6E8F}"/>
                </c:ext>
              </c:extLst>
            </c:dLbl>
            <c:dLbl>
              <c:idx val="1"/>
              <c:layout>
                <c:manualLayout>
                  <c:x val="-0.16719444444444445"/>
                  <c:y val="-0.14550925925925925"/>
                </c:manualLayout>
              </c:layout>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F-4684-A40F-97CCC2FD6E8F}"/>
                </c:ext>
              </c:extLst>
            </c:dLbl>
            <c:dLbl>
              <c:idx val="2"/>
              <c:layout>
                <c:manualLayout>
                  <c:x val="-7.4941382327209094E-2"/>
                  <c:y val="-0.1070727617381160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EF-4684-A40F-97CCC2FD6E8F}"/>
                </c:ext>
              </c:extLst>
            </c:dLbl>
            <c:dLbl>
              <c:idx val="3"/>
              <c:layout>
                <c:manualLayout>
                  <c:x val="0.15891338582677164"/>
                  <c:y val="-0.2047050889472149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EF-4684-A40F-97CCC2FD6E8F}"/>
                </c:ext>
              </c:extLst>
            </c:dLbl>
            <c:dLbl>
              <c:idx val="4"/>
              <c:layout>
                <c:manualLayout>
                  <c:x val="0.18769951193292234"/>
                  <c:y val="-2.869137865854879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EF-4684-A40F-97CCC2FD6E8F}"/>
                </c:ext>
              </c:extLst>
            </c:dLbl>
            <c:dLbl>
              <c:idx val="5"/>
              <c:layout>
                <c:manualLayout>
                  <c:x val="0.18506576575458078"/>
                  <c:y val="0.1041838364988657"/>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84803048416965"/>
                      <c:h val="0.13958327442793697"/>
                    </c:manualLayout>
                  </c15:layout>
                </c:ext>
                <c:ext xmlns:c16="http://schemas.microsoft.com/office/drawing/2014/chart" uri="{C3380CC4-5D6E-409C-BE32-E72D297353CC}">
                  <c16:uniqueId val="{00000010-21EF-4684-A40F-97CCC2FD6E8F}"/>
                </c:ext>
              </c:extLst>
            </c:dLbl>
            <c:dLbl>
              <c:idx val="6"/>
              <c:layout>
                <c:manualLayout>
                  <c:x val="0.1191701662292214"/>
                  <c:y val="0.1677960046660833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EF-4684-A40F-97CCC2FD6E8F}"/>
                </c:ext>
              </c:extLst>
            </c:dLbl>
            <c:dLbl>
              <c:idx val="7"/>
              <c:layout>
                <c:manualLayout>
                  <c:x val="7.4705982734952162E-3"/>
                  <c:y val="-1.3299533126009608E-2"/>
                </c:manualLayout>
              </c:layout>
              <c:spPr>
                <a:noFill/>
                <a:ln>
                  <a:noFill/>
                </a:ln>
                <a:effectLst/>
              </c:spPr>
              <c:txPr>
                <a:bodyPr rot="0" spcFirstLastPara="1" vertOverflow="ellipsis" vert="horz" wrap="square" lIns="38100" tIns="19050" rIns="38100" bIns="19050" anchor="ctr" anchorCtr="0">
                  <a:noAutofit/>
                </a:bodyPr>
                <a:lstStyle/>
                <a:p>
                  <a:pPr algn="ctr" rtl="0">
                    <a:defRPr lang="en-US" sz="900" b="1" i="0" u="none" strike="noStrike" kern="1200" baseline="0">
                      <a:solidFill>
                        <a:srgbClr val="6B6B6B"/>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794648375775381"/>
                      <c:h val="7.2937970785017819E-2"/>
                    </c:manualLayout>
                  </c15:layout>
                </c:ext>
                <c:ext xmlns:c16="http://schemas.microsoft.com/office/drawing/2014/chart" uri="{C3380CC4-5D6E-409C-BE32-E72D297353CC}">
                  <c16:uniqueId val="{00000011-21EF-4684-A40F-97CCC2FD6E8F}"/>
                </c:ext>
              </c:extLst>
            </c:dLbl>
            <c:dLbl>
              <c:idx val="9"/>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F-21EF-4684-A40F-97CCC2FD6E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 stats'!$X$41:$X$55</c:f>
              <c:strCache>
                <c:ptCount val="8"/>
                <c:pt idx="0">
                  <c:v>Public Equity</c:v>
                </c:pt>
                <c:pt idx="1">
                  <c:v>Public Fixed Income</c:v>
                </c:pt>
                <c:pt idx="2">
                  <c:v>Private Equity</c:v>
                </c:pt>
                <c:pt idx="3">
                  <c:v>Private Debt</c:v>
                </c:pt>
                <c:pt idx="4">
                  <c:v>Absolute Return</c:v>
                </c:pt>
                <c:pt idx="5">
                  <c:v>Real Estate</c:v>
                </c:pt>
                <c:pt idx="6">
                  <c:v>Diversifiers</c:v>
                </c:pt>
                <c:pt idx="7">
                  <c:v>Cash</c:v>
                </c:pt>
              </c:strCache>
            </c:strRef>
          </c:cat>
          <c:val>
            <c:numRef>
              <c:f>'plan stats'!$Y$41:$Y$55</c:f>
              <c:numCache>
                <c:formatCode>0%</c:formatCode>
                <c:ptCount val="15"/>
                <c:pt idx="0">
                  <c:v>0.31000000000000005</c:v>
                </c:pt>
                <c:pt idx="1">
                  <c:v>0.08</c:v>
                </c:pt>
                <c:pt idx="2">
                  <c:v>0.15</c:v>
                </c:pt>
                <c:pt idx="3">
                  <c:v>0.16</c:v>
                </c:pt>
                <c:pt idx="4">
                  <c:v>7.0000000000000007E-2</c:v>
                </c:pt>
                <c:pt idx="5">
                  <c:v>0.08</c:v>
                </c:pt>
                <c:pt idx="6">
                  <c:v>0.14000000000000001</c:v>
                </c:pt>
                <c:pt idx="7">
                  <c:v>0.01</c:v>
                </c:pt>
              </c:numCache>
            </c:numRef>
          </c:val>
          <c:extLst>
            <c:ext xmlns:c16="http://schemas.microsoft.com/office/drawing/2014/chart" uri="{C3380CC4-5D6E-409C-BE32-E72D297353CC}">
              <c16:uniqueId val="{00000012-21EF-4684-A40F-97CCC2FD6E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Funded Ratio</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7.7994267883494992E-2"/>
          <c:y val="8.304026858540671E-2"/>
          <c:w val="0.85845045134513387"/>
          <c:h val="0.74660319454083413"/>
        </c:manualLayout>
      </c:layout>
      <c:barChart>
        <c:barDir val="col"/>
        <c:grouping val="clustered"/>
        <c:varyColors val="0"/>
        <c:ser>
          <c:idx val="0"/>
          <c:order val="0"/>
          <c:tx>
            <c:v>Funding Value of Assets</c:v>
          </c:tx>
          <c:spPr>
            <a:solidFill>
              <a:schemeClr val="accent1"/>
            </a:solidFill>
            <a:ln>
              <a:noFill/>
            </a:ln>
            <a:effectLst/>
          </c:spPr>
          <c:invertIfNegative val="0"/>
          <c:cat>
            <c:numRef>
              <c:f>'Determ Charts'!$B$14:$L$14</c:f>
              <c:numCache>
                <c:formatCode>0</c:formatCode>
                <c:ptCount val="11"/>
                <c:pt idx="0">
                  <c:v>2022</c:v>
                </c:pt>
                <c:pt idx="1">
                  <c:v>2023</c:v>
                </c:pt>
                <c:pt idx="2">
                  <c:v>2024</c:v>
                </c:pt>
                <c:pt idx="3">
                  <c:v>2025</c:v>
                </c:pt>
                <c:pt idx="4">
                  <c:v>2026</c:v>
                </c:pt>
                <c:pt idx="5">
                  <c:v>2027</c:v>
                </c:pt>
                <c:pt idx="6">
                  <c:v>2028</c:v>
                </c:pt>
                <c:pt idx="7">
                  <c:v>2029</c:v>
                </c:pt>
                <c:pt idx="8">
                  <c:v>2030</c:v>
                </c:pt>
                <c:pt idx="9">
                  <c:v>2031</c:v>
                </c:pt>
                <c:pt idx="10">
                  <c:v>2032</c:v>
                </c:pt>
              </c:numCache>
            </c:numRef>
          </c:cat>
          <c:val>
            <c:numRef>
              <c:f>'Determ Charts'!$B$16:$L$16</c:f>
              <c:numCache>
                <c:formatCode>#,##0</c:formatCode>
                <c:ptCount val="11"/>
                <c:pt idx="0">
                  <c:v>15207995954.142368</c:v>
                </c:pt>
                <c:pt idx="1">
                  <c:v>15489693929.686331</c:v>
                </c:pt>
                <c:pt idx="2">
                  <c:v>16026790672.61952</c:v>
                </c:pt>
                <c:pt idx="3">
                  <c:v>16742422546.11978</c:v>
                </c:pt>
                <c:pt idx="4">
                  <c:v>16844431747.896849</c:v>
                </c:pt>
                <c:pt idx="5">
                  <c:v>17082334631.19249</c:v>
                </c:pt>
                <c:pt idx="6">
                  <c:v>17434655340.29929</c:v>
                </c:pt>
                <c:pt idx="7">
                  <c:v>17775828384.284283</c:v>
                </c:pt>
                <c:pt idx="8">
                  <c:v>18107706504.961246</c:v>
                </c:pt>
                <c:pt idx="9">
                  <c:v>18437697671.761295</c:v>
                </c:pt>
                <c:pt idx="10">
                  <c:v>18764125518.769058</c:v>
                </c:pt>
              </c:numCache>
            </c:numRef>
          </c:val>
          <c:extLst>
            <c:ext xmlns:c16="http://schemas.microsoft.com/office/drawing/2014/chart" uri="{C3380CC4-5D6E-409C-BE32-E72D297353CC}">
              <c16:uniqueId val="{00000000-844B-4A6C-9ED2-434B9183312B}"/>
            </c:ext>
          </c:extLst>
        </c:ser>
        <c:ser>
          <c:idx val="1"/>
          <c:order val="1"/>
          <c:tx>
            <c:v>Actuarial Accrued Liability</c:v>
          </c:tx>
          <c:spPr>
            <a:solidFill>
              <a:schemeClr val="accent2"/>
            </a:solidFill>
            <a:ln>
              <a:noFill/>
            </a:ln>
            <a:effectLst/>
          </c:spPr>
          <c:invertIfNegative val="0"/>
          <c:cat>
            <c:numRef>
              <c:f>'Determ Charts'!$B$14:$L$14</c:f>
              <c:numCache>
                <c:formatCode>0</c:formatCode>
                <c:ptCount val="11"/>
                <c:pt idx="0">
                  <c:v>2022</c:v>
                </c:pt>
                <c:pt idx="1">
                  <c:v>2023</c:v>
                </c:pt>
                <c:pt idx="2">
                  <c:v>2024</c:v>
                </c:pt>
                <c:pt idx="3">
                  <c:v>2025</c:v>
                </c:pt>
                <c:pt idx="4">
                  <c:v>2026</c:v>
                </c:pt>
                <c:pt idx="5">
                  <c:v>2027</c:v>
                </c:pt>
                <c:pt idx="6">
                  <c:v>2028</c:v>
                </c:pt>
                <c:pt idx="7">
                  <c:v>2029</c:v>
                </c:pt>
                <c:pt idx="8">
                  <c:v>2030</c:v>
                </c:pt>
                <c:pt idx="9">
                  <c:v>2031</c:v>
                </c:pt>
                <c:pt idx="10">
                  <c:v>2032</c:v>
                </c:pt>
              </c:numCache>
            </c:numRef>
          </c:cat>
          <c:val>
            <c:numRef>
              <c:f>'Determ Charts'!$B$17:$L$17</c:f>
              <c:numCache>
                <c:formatCode>#,##0</c:formatCode>
                <c:ptCount val="11"/>
                <c:pt idx="0">
                  <c:v>23771641829.745693</c:v>
                </c:pt>
                <c:pt idx="1">
                  <c:v>24445782551.806339</c:v>
                </c:pt>
                <c:pt idx="2">
                  <c:v>25108667716.988144</c:v>
                </c:pt>
                <c:pt idx="3">
                  <c:v>25759141269.451488</c:v>
                </c:pt>
                <c:pt idx="4">
                  <c:v>26394369196.350281</c:v>
                </c:pt>
                <c:pt idx="5">
                  <c:v>27021347767.50919</c:v>
                </c:pt>
                <c:pt idx="6">
                  <c:v>27643564463.301395</c:v>
                </c:pt>
                <c:pt idx="7">
                  <c:v>28262773660.411091</c:v>
                </c:pt>
                <c:pt idx="8">
                  <c:v>28879411661.958534</c:v>
                </c:pt>
                <c:pt idx="9">
                  <c:v>29496191135.619923</c:v>
                </c:pt>
                <c:pt idx="10">
                  <c:v>30115032499.212009</c:v>
                </c:pt>
              </c:numCache>
            </c:numRef>
          </c:val>
          <c:extLst>
            <c:ext xmlns:c16="http://schemas.microsoft.com/office/drawing/2014/chart" uri="{C3380CC4-5D6E-409C-BE32-E72D297353CC}">
              <c16:uniqueId val="{00000001-844B-4A6C-9ED2-434B9183312B}"/>
            </c:ext>
          </c:extLst>
        </c:ser>
        <c:dLbls>
          <c:showLegendKey val="0"/>
          <c:showVal val="0"/>
          <c:showCatName val="0"/>
          <c:showSerName val="0"/>
          <c:showPercent val="0"/>
          <c:showBubbleSize val="0"/>
        </c:dLbls>
        <c:gapWidth val="219"/>
        <c:axId val="315108352"/>
        <c:axId val="315114240"/>
      </c:barChart>
      <c:lineChart>
        <c:grouping val="standard"/>
        <c:varyColors val="0"/>
        <c:ser>
          <c:idx val="2"/>
          <c:order val="2"/>
          <c:tx>
            <c:v>Funded Ratio</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 sourceLinked="0"/>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'Determ Charts'!$B$14:$L$14</c:f>
              <c:numCache>
                <c:formatCode>0</c:formatCode>
                <c:ptCount val="11"/>
                <c:pt idx="0">
                  <c:v>2022</c:v>
                </c:pt>
                <c:pt idx="1">
                  <c:v>2023</c:v>
                </c:pt>
                <c:pt idx="2">
                  <c:v>2024</c:v>
                </c:pt>
                <c:pt idx="3">
                  <c:v>2025</c:v>
                </c:pt>
                <c:pt idx="4">
                  <c:v>2026</c:v>
                </c:pt>
                <c:pt idx="5">
                  <c:v>2027</c:v>
                </c:pt>
                <c:pt idx="6">
                  <c:v>2028</c:v>
                </c:pt>
                <c:pt idx="7">
                  <c:v>2029</c:v>
                </c:pt>
                <c:pt idx="8">
                  <c:v>2030</c:v>
                </c:pt>
                <c:pt idx="9">
                  <c:v>2031</c:v>
                </c:pt>
                <c:pt idx="10">
                  <c:v>2032</c:v>
                </c:pt>
              </c:numCache>
            </c:numRef>
          </c:cat>
          <c:val>
            <c:numRef>
              <c:f>'Determ Charts'!$B$18:$L$18</c:f>
              <c:numCache>
                <c:formatCode>0.00%</c:formatCode>
                <c:ptCount val="11"/>
                <c:pt idx="0">
                  <c:v>0.6397537058257563</c:v>
                </c:pt>
                <c:pt idx="1">
                  <c:v>0.63363461148605249</c:v>
                </c:pt>
                <c:pt idx="2">
                  <c:v>0.63829713520705988</c:v>
                </c:pt>
                <c:pt idx="3">
                  <c:v>0.64996043039583407</c:v>
                </c:pt>
                <c:pt idx="4">
                  <c:v>0.63818277385564637</c:v>
                </c:pt>
                <c:pt idx="5">
                  <c:v>0.63217922281924455</c:v>
                </c:pt>
                <c:pt idx="6">
                  <c:v>0.63069490779472059</c:v>
                </c:pt>
                <c:pt idx="7">
                  <c:v>0.62894847469212356</c:v>
                </c:pt>
                <c:pt idx="8">
                  <c:v>0.62701092102972655</c:v>
                </c:pt>
                <c:pt idx="9">
                  <c:v>0.62508740830254961</c:v>
                </c:pt>
                <c:pt idx="10">
                  <c:v>0.62308169580291972</c:v>
                </c:pt>
              </c:numCache>
            </c:numRef>
          </c:val>
          <c:smooth val="0"/>
          <c:extLst>
            <c:ext xmlns:c16="http://schemas.microsoft.com/office/drawing/2014/chart" uri="{C3380CC4-5D6E-409C-BE32-E72D297353CC}">
              <c16:uniqueId val="{00000002-844B-4A6C-9ED2-434B9183312B}"/>
            </c:ext>
          </c:extLst>
        </c:ser>
        <c:dLbls>
          <c:showLegendKey val="0"/>
          <c:showVal val="0"/>
          <c:showCatName val="0"/>
          <c:showSerName val="0"/>
          <c:showPercent val="0"/>
          <c:showBubbleSize val="0"/>
        </c:dLbls>
        <c:marker val="1"/>
        <c:smooth val="0"/>
        <c:axId val="315122048"/>
        <c:axId val="315116160"/>
        <c:extLst>
          <c:ext xmlns:c15="http://schemas.microsoft.com/office/drawing/2012/chart" uri="{02D57815-91ED-43cb-92C2-25804820EDAC}">
            <c15:filteredLineSeries>
              <c15:ser>
                <c:idx val="3"/>
                <c:order val="3"/>
                <c:tx>
                  <c:v>Funded Ratio - MV Basis</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'Determ Charts'!$B$14:$L$14</c15:sqref>
                        </c15:formulaRef>
                      </c:ext>
                    </c:extLst>
                    <c:numCache>
                      <c:formatCode>0</c:formatCode>
                      <c:ptCount val="11"/>
                      <c:pt idx="0">
                        <c:v>2022</c:v>
                      </c:pt>
                      <c:pt idx="1">
                        <c:v>2023</c:v>
                      </c:pt>
                      <c:pt idx="2">
                        <c:v>2024</c:v>
                      </c:pt>
                      <c:pt idx="3">
                        <c:v>2025</c:v>
                      </c:pt>
                      <c:pt idx="4">
                        <c:v>2026</c:v>
                      </c:pt>
                      <c:pt idx="5">
                        <c:v>2027</c:v>
                      </c:pt>
                      <c:pt idx="6">
                        <c:v>2028</c:v>
                      </c:pt>
                      <c:pt idx="7">
                        <c:v>2029</c:v>
                      </c:pt>
                      <c:pt idx="8">
                        <c:v>2030</c:v>
                      </c:pt>
                      <c:pt idx="9">
                        <c:v>2031</c:v>
                      </c:pt>
                      <c:pt idx="10">
                        <c:v>2032</c:v>
                      </c:pt>
                    </c:numCache>
                  </c:numRef>
                </c:cat>
                <c:val>
                  <c:numRef>
                    <c:extLst>
                      <c:ext uri="{02D57815-91ED-43cb-92C2-25804820EDAC}">
                        <c15:formulaRef>
                          <c15:sqref>'Determ Charts'!$B$20:$L$20</c15:sqref>
                        </c15:formulaRef>
                      </c:ext>
                    </c:extLst>
                    <c:numCache>
                      <c:formatCode>0.00%</c:formatCode>
                      <c:ptCount val="11"/>
                      <c:pt idx="0">
                        <c:v>0.65250868139829854</c:v>
                      </c:pt>
                      <c:pt idx="1">
                        <c:v>0.62423927741476726</c:v>
                      </c:pt>
                      <c:pt idx="2">
                        <c:v>0.6249516370409498</c:v>
                      </c:pt>
                      <c:pt idx="3">
                        <c:v>0.62511752577111968</c:v>
                      </c:pt>
                      <c:pt idx="4">
                        <c:v>0.62474094351238518</c:v>
                      </c:pt>
                      <c:pt idx="5">
                        <c:v>0.62396383924250542</c:v>
                      </c:pt>
                      <c:pt idx="6">
                        <c:v>0.6228667680095793</c:v>
                      </c:pt>
                      <c:pt idx="7">
                        <c:v>0.62150243058994936</c:v>
                      </c:pt>
                      <c:pt idx="8">
                        <c:v>0.61988836120103652</c:v>
                      </c:pt>
                      <c:pt idx="9">
                        <c:v>0.61808360376097915</c:v>
                      </c:pt>
                      <c:pt idx="10">
                        <c:v>0.61612415209145088</c:v>
                      </c:pt>
                    </c:numCache>
                  </c:numRef>
                </c:val>
                <c:smooth val="0"/>
                <c:extLst>
                  <c:ext xmlns:c16="http://schemas.microsoft.com/office/drawing/2014/chart" uri="{C3380CC4-5D6E-409C-BE32-E72D297353CC}">
                    <c16:uniqueId val="{00000003-844B-4A6C-9ED2-434B9183312B}"/>
                  </c:ext>
                </c:extLst>
              </c15:ser>
            </c15:filteredLineSeries>
          </c:ext>
        </c:extLst>
      </c:lineChart>
      <c:catAx>
        <c:axId val="3151083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114240"/>
        <c:crosses val="autoZero"/>
        <c:auto val="1"/>
        <c:lblAlgn val="ctr"/>
        <c:lblOffset val="100"/>
        <c:noMultiLvlLbl val="0"/>
      </c:catAx>
      <c:valAx>
        <c:axId val="315114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108352"/>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5116160"/>
        <c:scaling>
          <c:orientation val="minMax"/>
          <c:max val="1"/>
          <c:min val="0.300000000000000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122048"/>
        <c:crosses val="max"/>
        <c:crossBetween val="between"/>
        <c:majorUnit val="0.1"/>
      </c:valAx>
      <c:catAx>
        <c:axId val="315122048"/>
        <c:scaling>
          <c:orientation val="minMax"/>
        </c:scaling>
        <c:delete val="1"/>
        <c:axPos val="b"/>
        <c:numFmt formatCode="0" sourceLinked="1"/>
        <c:majorTickMark val="out"/>
        <c:minorTickMark val="none"/>
        <c:tickLblPos val="nextTo"/>
        <c:crossAx val="315116160"/>
        <c:crosses val="autoZero"/>
        <c:auto val="1"/>
        <c:lblAlgn val="ctr"/>
        <c:lblOffset val="100"/>
        <c:noMultiLvlLbl val="0"/>
      </c:catAx>
      <c:spPr>
        <a:noFill/>
        <a:ln>
          <a:noFill/>
        </a:ln>
        <a:effectLst/>
      </c:spPr>
    </c:plotArea>
    <c:legend>
      <c:legendPos val="b"/>
      <c:layout>
        <c:manualLayout>
          <c:xMode val="edge"/>
          <c:yMode val="edge"/>
          <c:x val="0.10080646870498129"/>
          <c:y val="0.91842766254773889"/>
          <c:w val="0.83382463453669831"/>
          <c:h val="8.1572337452261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Funded Ratio</a:t>
            </a:r>
          </a:p>
        </c:rich>
      </c:tx>
      <c:layout>
        <c:manualLayout>
          <c:xMode val="edge"/>
          <c:yMode val="edge"/>
          <c:x val="0.39067254495317588"/>
          <c:y val="0"/>
        </c:manualLayout>
      </c:layout>
      <c:overlay val="0"/>
      <c:spPr>
        <a:noFill/>
        <a:ln>
          <a:noFill/>
        </a:ln>
        <a:effectLst/>
      </c:spPr>
    </c:title>
    <c:autoTitleDeleted val="0"/>
    <c:plotArea>
      <c:layout>
        <c:manualLayout>
          <c:layoutTarget val="inner"/>
          <c:xMode val="edge"/>
          <c:yMode val="edge"/>
          <c:x val="8.8632755572418662E-2"/>
          <c:y val="7.5671478565179348E-2"/>
          <c:w val="0.88574861504442548"/>
          <c:h val="0.78928477690288723"/>
        </c:manualLayout>
      </c:layout>
      <c:barChart>
        <c:barDir val="col"/>
        <c:grouping val="stacked"/>
        <c:varyColors val="0"/>
        <c:ser>
          <c:idx val="4"/>
          <c:order val="0"/>
          <c:tx>
            <c:strRef>
              <c:f>Stochastic!$AK$57</c:f>
              <c:strCache>
                <c:ptCount val="1"/>
                <c:pt idx="0">
                  <c:v>Below 5th</c:v>
                </c:pt>
              </c:strCache>
            </c:strRef>
          </c:tx>
          <c:spPr>
            <a:noFill/>
            <a:ln>
              <a:noFill/>
            </a:ln>
            <a:effectLst/>
          </c:spPr>
          <c:invertIfNegative val="0"/>
          <c:cat>
            <c:numRef>
              <c:f>Stochastic!$AL$44:$AV$44</c:f>
              <c:numCache>
                <c:formatCode>m/d/yyyy</c:formatCode>
                <c:ptCount val="11"/>
                <c:pt idx="0">
                  <c:v>44742</c:v>
                </c:pt>
                <c:pt idx="1">
                  <c:v>45107</c:v>
                </c:pt>
                <c:pt idx="2">
                  <c:v>45473</c:v>
                </c:pt>
                <c:pt idx="3">
                  <c:v>45838</c:v>
                </c:pt>
                <c:pt idx="4">
                  <c:v>46203</c:v>
                </c:pt>
                <c:pt idx="5">
                  <c:v>46568</c:v>
                </c:pt>
                <c:pt idx="6">
                  <c:v>46934</c:v>
                </c:pt>
                <c:pt idx="7">
                  <c:v>47299</c:v>
                </c:pt>
                <c:pt idx="8">
                  <c:v>47664</c:v>
                </c:pt>
                <c:pt idx="9">
                  <c:v>48029</c:v>
                </c:pt>
                <c:pt idx="10">
                  <c:v>48395</c:v>
                </c:pt>
              </c:numCache>
              <c:extLst/>
            </c:numRef>
          </c:cat>
          <c:val>
            <c:numRef>
              <c:f>Stochastic!$AL$57:$AV$57</c:f>
              <c:numCache>
                <c:formatCode>0.0%</c:formatCode>
                <c:ptCount val="11"/>
                <c:pt idx="0">
                  <c:v>0.6397537058257563</c:v>
                </c:pt>
                <c:pt idx="1">
                  <c:v>0.6127260301449462</c:v>
                </c:pt>
                <c:pt idx="2">
                  <c:v>0.58676626115491426</c:v>
                </c:pt>
                <c:pt idx="3">
                  <c:v>0.56010687474108567</c:v>
                </c:pt>
                <c:pt idx="4">
                  <c:v>0.50305841145397923</c:v>
                </c:pt>
                <c:pt idx="5">
                  <c:v>0.44796513818236833</c:v>
                </c:pt>
                <c:pt idx="6">
                  <c:v>0.40332226992241177</c:v>
                </c:pt>
                <c:pt idx="7">
                  <c:v>0.36395023792852099</c:v>
                </c:pt>
                <c:pt idx="8">
                  <c:v>0.32837305160607011</c:v>
                </c:pt>
                <c:pt idx="9">
                  <c:v>0.29325454510644478</c:v>
                </c:pt>
                <c:pt idx="10">
                  <c:v>0.26143575643328965</c:v>
                </c:pt>
              </c:numCache>
              <c:extLst/>
            </c:numRef>
          </c:val>
          <c:extLst>
            <c:ext xmlns:c16="http://schemas.microsoft.com/office/drawing/2014/chart" uri="{C3380CC4-5D6E-409C-BE32-E72D297353CC}">
              <c16:uniqueId val="{00000000-2DEB-4401-B86A-F468C0EAD7A8}"/>
            </c:ext>
          </c:extLst>
        </c:ser>
        <c:ser>
          <c:idx val="3"/>
          <c:order val="1"/>
          <c:tx>
            <c:strRef>
              <c:f>Stochastic!$AK$56</c:f>
              <c:strCache>
                <c:ptCount val="1"/>
                <c:pt idx="0">
                  <c:v>5th-25th</c:v>
                </c:pt>
              </c:strCache>
            </c:strRef>
          </c:tx>
          <c:spPr>
            <a:solidFill>
              <a:schemeClr val="accent1"/>
            </a:solidFill>
            <a:ln>
              <a:noFill/>
            </a:ln>
            <a:effectLst/>
          </c:spPr>
          <c:invertIfNegative val="0"/>
          <c:cat>
            <c:numRef>
              <c:f>Stochastic!$AL$44:$AV$44</c:f>
              <c:numCache>
                <c:formatCode>m/d/yyyy</c:formatCode>
                <c:ptCount val="11"/>
                <c:pt idx="0">
                  <c:v>44742</c:v>
                </c:pt>
                <c:pt idx="1">
                  <c:v>45107</c:v>
                </c:pt>
                <c:pt idx="2">
                  <c:v>45473</c:v>
                </c:pt>
                <c:pt idx="3">
                  <c:v>45838</c:v>
                </c:pt>
                <c:pt idx="4">
                  <c:v>46203</c:v>
                </c:pt>
                <c:pt idx="5">
                  <c:v>46568</c:v>
                </c:pt>
                <c:pt idx="6">
                  <c:v>46934</c:v>
                </c:pt>
                <c:pt idx="7">
                  <c:v>47299</c:v>
                </c:pt>
                <c:pt idx="8">
                  <c:v>47664</c:v>
                </c:pt>
                <c:pt idx="9">
                  <c:v>48029</c:v>
                </c:pt>
                <c:pt idx="10">
                  <c:v>48395</c:v>
                </c:pt>
              </c:numCache>
              <c:extLst/>
            </c:numRef>
          </c:cat>
          <c:val>
            <c:numRef>
              <c:f>Stochastic!$AL$56:$AV$56</c:f>
              <c:numCache>
                <c:formatCode>0.0%</c:formatCode>
                <c:ptCount val="11"/>
                <c:pt idx="0">
                  <c:v>0</c:v>
                </c:pt>
                <c:pt idx="1">
                  <c:v>1.2499941602989617E-2</c:v>
                </c:pt>
                <c:pt idx="2">
                  <c:v>3.0704418202104011E-2</c:v>
                </c:pt>
                <c:pt idx="3">
                  <c:v>5.2096130811216779E-2</c:v>
                </c:pt>
                <c:pt idx="4">
                  <c:v>7.8407985828155558E-2</c:v>
                </c:pt>
                <c:pt idx="5">
                  <c:v>0.10418878724581598</c:v>
                </c:pt>
                <c:pt idx="6">
                  <c:v>0.1248009035178877</c:v>
                </c:pt>
                <c:pt idx="7">
                  <c:v>0.14297940759579808</c:v>
                </c:pt>
                <c:pt idx="8">
                  <c:v>0.15982347185275636</c:v>
                </c:pt>
                <c:pt idx="9">
                  <c:v>0.17568136480378987</c:v>
                </c:pt>
                <c:pt idx="10">
                  <c:v>0.18767555131572589</c:v>
                </c:pt>
              </c:numCache>
              <c:extLst/>
            </c:numRef>
          </c:val>
          <c:extLst>
            <c:ext xmlns:c16="http://schemas.microsoft.com/office/drawing/2014/chart" uri="{C3380CC4-5D6E-409C-BE32-E72D297353CC}">
              <c16:uniqueId val="{00000001-2DEB-4401-B86A-F468C0EAD7A8}"/>
            </c:ext>
          </c:extLst>
        </c:ser>
        <c:ser>
          <c:idx val="2"/>
          <c:order val="2"/>
          <c:tx>
            <c:strRef>
              <c:f>Stochastic!$AK$55</c:f>
              <c:strCache>
                <c:ptCount val="1"/>
                <c:pt idx="0">
                  <c:v>25th-50th</c:v>
                </c:pt>
              </c:strCache>
            </c:strRef>
          </c:tx>
          <c:spPr>
            <a:solidFill>
              <a:schemeClr val="accent2"/>
            </a:solidFill>
            <a:ln>
              <a:noFill/>
            </a:ln>
            <a:effectLst/>
          </c:spPr>
          <c:invertIfNegative val="0"/>
          <c:cat>
            <c:numRef>
              <c:f>Stochastic!$AL$44:$AV$44</c:f>
              <c:numCache>
                <c:formatCode>m/d/yyyy</c:formatCode>
                <c:ptCount val="11"/>
                <c:pt idx="0">
                  <c:v>44742</c:v>
                </c:pt>
                <c:pt idx="1">
                  <c:v>45107</c:v>
                </c:pt>
                <c:pt idx="2">
                  <c:v>45473</c:v>
                </c:pt>
                <c:pt idx="3">
                  <c:v>45838</c:v>
                </c:pt>
                <c:pt idx="4">
                  <c:v>46203</c:v>
                </c:pt>
                <c:pt idx="5">
                  <c:v>46568</c:v>
                </c:pt>
                <c:pt idx="6">
                  <c:v>46934</c:v>
                </c:pt>
                <c:pt idx="7">
                  <c:v>47299</c:v>
                </c:pt>
                <c:pt idx="8">
                  <c:v>47664</c:v>
                </c:pt>
                <c:pt idx="9">
                  <c:v>48029</c:v>
                </c:pt>
                <c:pt idx="10">
                  <c:v>48395</c:v>
                </c:pt>
              </c:numCache>
              <c:extLst/>
            </c:numRef>
          </c:cat>
          <c:val>
            <c:numRef>
              <c:f>Stochastic!$AL$55:$AV$55</c:f>
              <c:numCache>
                <c:formatCode>0.0%</c:formatCode>
                <c:ptCount val="11"/>
                <c:pt idx="0">
                  <c:v>0</c:v>
                </c:pt>
                <c:pt idx="1">
                  <c:v>8.9883074947968433E-3</c:v>
                </c:pt>
                <c:pt idx="2">
                  <c:v>2.2091914137764235E-2</c:v>
                </c:pt>
                <c:pt idx="3">
                  <c:v>3.9383011558112968E-2</c:v>
                </c:pt>
                <c:pt idx="4">
                  <c:v>5.9440710588918089E-2</c:v>
                </c:pt>
                <c:pt idx="5">
                  <c:v>8.3748171305720986E-2</c:v>
                </c:pt>
                <c:pt idx="6">
                  <c:v>0.10474923815168946</c:v>
                </c:pt>
                <c:pt idx="7">
                  <c:v>0.12504033128912606</c:v>
                </c:pt>
                <c:pt idx="8">
                  <c:v>0.14084183214901946</c:v>
                </c:pt>
                <c:pt idx="9">
                  <c:v>0.15496041483736117</c:v>
                </c:pt>
                <c:pt idx="10">
                  <c:v>0.17092479550812323</c:v>
                </c:pt>
              </c:numCache>
              <c:extLst/>
            </c:numRef>
          </c:val>
          <c:extLst>
            <c:ext xmlns:c16="http://schemas.microsoft.com/office/drawing/2014/chart" uri="{C3380CC4-5D6E-409C-BE32-E72D297353CC}">
              <c16:uniqueId val="{00000002-2DEB-4401-B86A-F468C0EAD7A8}"/>
            </c:ext>
          </c:extLst>
        </c:ser>
        <c:ser>
          <c:idx val="1"/>
          <c:order val="3"/>
          <c:tx>
            <c:strRef>
              <c:f>Stochastic!$AK$54</c:f>
              <c:strCache>
                <c:ptCount val="1"/>
                <c:pt idx="0">
                  <c:v>50th-75th</c:v>
                </c:pt>
              </c:strCache>
            </c:strRef>
          </c:tx>
          <c:spPr>
            <a:solidFill>
              <a:schemeClr val="accent3"/>
            </a:solidFill>
            <a:ln>
              <a:noFill/>
            </a:ln>
            <a:effectLst/>
          </c:spPr>
          <c:invertIfNegative val="0"/>
          <c:cat>
            <c:numRef>
              <c:f>Stochastic!$AL$44:$AV$44</c:f>
              <c:numCache>
                <c:formatCode>m/d/yyyy</c:formatCode>
                <c:ptCount val="11"/>
                <c:pt idx="0">
                  <c:v>44742</c:v>
                </c:pt>
                <c:pt idx="1">
                  <c:v>45107</c:v>
                </c:pt>
                <c:pt idx="2">
                  <c:v>45473</c:v>
                </c:pt>
                <c:pt idx="3">
                  <c:v>45838</c:v>
                </c:pt>
                <c:pt idx="4">
                  <c:v>46203</c:v>
                </c:pt>
                <c:pt idx="5">
                  <c:v>46568</c:v>
                </c:pt>
                <c:pt idx="6">
                  <c:v>46934</c:v>
                </c:pt>
                <c:pt idx="7">
                  <c:v>47299</c:v>
                </c:pt>
                <c:pt idx="8">
                  <c:v>47664</c:v>
                </c:pt>
                <c:pt idx="9">
                  <c:v>48029</c:v>
                </c:pt>
                <c:pt idx="10">
                  <c:v>48395</c:v>
                </c:pt>
              </c:numCache>
              <c:extLst/>
            </c:numRef>
          </c:cat>
          <c:val>
            <c:numRef>
              <c:f>Stochastic!$AL$54:$AV$54</c:f>
              <c:numCache>
                <c:formatCode>0.0%</c:formatCode>
                <c:ptCount val="11"/>
                <c:pt idx="0">
                  <c:v>0</c:v>
                </c:pt>
                <c:pt idx="1">
                  <c:v>8.429830551970996E-3</c:v>
                </c:pt>
                <c:pt idx="2">
                  <c:v>2.218121546964924E-2</c:v>
                </c:pt>
                <c:pt idx="3">
                  <c:v>4.2695715839340065E-2</c:v>
                </c:pt>
                <c:pt idx="4">
                  <c:v>6.5885348432884072E-2</c:v>
                </c:pt>
                <c:pt idx="5">
                  <c:v>9.2505004069417085E-2</c:v>
                </c:pt>
                <c:pt idx="6">
                  <c:v>0.12279423976949455</c:v>
                </c:pt>
                <c:pt idx="7">
                  <c:v>0.14735711573252808</c:v>
                </c:pt>
                <c:pt idx="8">
                  <c:v>0.17086133254763247</c:v>
                </c:pt>
                <c:pt idx="9">
                  <c:v>0.19517635340663564</c:v>
                </c:pt>
                <c:pt idx="10">
                  <c:v>0.22013055056088859</c:v>
                </c:pt>
              </c:numCache>
              <c:extLst/>
            </c:numRef>
          </c:val>
          <c:extLst>
            <c:ext xmlns:c16="http://schemas.microsoft.com/office/drawing/2014/chart" uri="{C3380CC4-5D6E-409C-BE32-E72D297353CC}">
              <c16:uniqueId val="{00000003-2DEB-4401-B86A-F468C0EAD7A8}"/>
            </c:ext>
          </c:extLst>
        </c:ser>
        <c:ser>
          <c:idx val="0"/>
          <c:order val="4"/>
          <c:tx>
            <c:strRef>
              <c:f>Stochastic!$AK$53</c:f>
              <c:strCache>
                <c:ptCount val="1"/>
                <c:pt idx="0">
                  <c:v>75th-95th</c:v>
                </c:pt>
              </c:strCache>
            </c:strRef>
          </c:tx>
          <c:spPr>
            <a:solidFill>
              <a:schemeClr val="accent4"/>
            </a:solidFill>
            <a:ln>
              <a:noFill/>
            </a:ln>
            <a:effectLst/>
          </c:spPr>
          <c:invertIfNegative val="0"/>
          <c:cat>
            <c:numRef>
              <c:f>Stochastic!$AL$44:$AV$44</c:f>
              <c:numCache>
                <c:formatCode>m/d/yyyy</c:formatCode>
                <c:ptCount val="11"/>
                <c:pt idx="0">
                  <c:v>44742</c:v>
                </c:pt>
                <c:pt idx="1">
                  <c:v>45107</c:v>
                </c:pt>
                <c:pt idx="2">
                  <c:v>45473</c:v>
                </c:pt>
                <c:pt idx="3">
                  <c:v>45838</c:v>
                </c:pt>
                <c:pt idx="4">
                  <c:v>46203</c:v>
                </c:pt>
                <c:pt idx="5">
                  <c:v>46568</c:v>
                </c:pt>
                <c:pt idx="6">
                  <c:v>46934</c:v>
                </c:pt>
                <c:pt idx="7">
                  <c:v>47299</c:v>
                </c:pt>
                <c:pt idx="8">
                  <c:v>47664</c:v>
                </c:pt>
                <c:pt idx="9">
                  <c:v>48029</c:v>
                </c:pt>
                <c:pt idx="10">
                  <c:v>48395</c:v>
                </c:pt>
              </c:numCache>
              <c:extLst/>
            </c:numRef>
          </c:cat>
          <c:val>
            <c:numRef>
              <c:f>Stochastic!$AL$53:$AV$53</c:f>
              <c:numCache>
                <c:formatCode>0.0%</c:formatCode>
                <c:ptCount val="11"/>
                <c:pt idx="0">
                  <c:v>0</c:v>
                </c:pt>
                <c:pt idx="1">
                  <c:v>1.1837977072531425E-2</c:v>
                </c:pt>
                <c:pt idx="2">
                  <c:v>3.3605361825781443E-2</c:v>
                </c:pt>
                <c:pt idx="3">
                  <c:v>6.1192637284903872E-2</c:v>
                </c:pt>
                <c:pt idx="4">
                  <c:v>9.9036326301020439E-2</c:v>
                </c:pt>
                <c:pt idx="5">
                  <c:v>0.14122978195894043</c:v>
                </c:pt>
                <c:pt idx="6">
                  <c:v>0.18861088130108883</c:v>
                </c:pt>
                <c:pt idx="7">
                  <c:v>0.23988771782590335</c:v>
                </c:pt>
                <c:pt idx="8">
                  <c:v>0.29094391872537895</c:v>
                </c:pt>
                <c:pt idx="9">
                  <c:v>0.35133029446056474</c:v>
                </c:pt>
                <c:pt idx="10">
                  <c:v>0.40287247508937518</c:v>
                </c:pt>
              </c:numCache>
              <c:extLst/>
            </c:numRef>
          </c:val>
          <c:extLst>
            <c:ext xmlns:c16="http://schemas.microsoft.com/office/drawing/2014/chart" uri="{C3380CC4-5D6E-409C-BE32-E72D297353CC}">
              <c16:uniqueId val="{00000004-2DEB-4401-B86A-F468C0EAD7A8}"/>
            </c:ext>
          </c:extLst>
        </c:ser>
        <c:dLbls>
          <c:showLegendKey val="0"/>
          <c:showVal val="0"/>
          <c:showCatName val="0"/>
          <c:showSerName val="0"/>
          <c:showPercent val="0"/>
          <c:showBubbleSize val="0"/>
        </c:dLbls>
        <c:gapWidth val="150"/>
        <c:overlap val="100"/>
        <c:axId val="320870656"/>
        <c:axId val="320876928"/>
      </c:barChart>
      <c:lineChart>
        <c:grouping val="standard"/>
        <c:varyColors val="0"/>
        <c:ser>
          <c:idx val="5"/>
          <c:order val="5"/>
          <c:tx>
            <c:v>Median</c:v>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11"/>
              <c:pt idx="0">
                <c:v>6/30/2022</c:v>
              </c:pt>
              <c:pt idx="1">
                <c:v>6/30/2023</c:v>
              </c:pt>
              <c:pt idx="2">
                <c:v>6/30/2024</c:v>
              </c:pt>
              <c:pt idx="3">
                <c:v>6/30/2025</c:v>
              </c:pt>
              <c:pt idx="4">
                <c:v>6/30/2026</c:v>
              </c:pt>
              <c:pt idx="5">
                <c:v>6/30/2027</c:v>
              </c:pt>
              <c:pt idx="6">
                <c:v>6/30/2028</c:v>
              </c:pt>
              <c:pt idx="7">
                <c:v>6/30/2029</c:v>
              </c:pt>
              <c:pt idx="8">
                <c:v>6/30/2030</c:v>
              </c:pt>
              <c:pt idx="9">
                <c:v>6/30/2031</c:v>
              </c:pt>
              <c:pt idx="10">
                <c:v>6/30/2032</c:v>
              </c:pt>
              <c:extLst>
                <c:ext xmlns:c15="http://schemas.microsoft.com/office/drawing/2012/chart" uri="{02D57815-91ED-43cb-92C2-25804820EDAC}">
                  <c15:autoCat val="1"/>
                </c:ext>
              </c:extLst>
            </c:strLit>
          </c:cat>
          <c:val>
            <c:numRef>
              <c:f>Stochastic!$B$55:$L$55</c:f>
              <c:numCache>
                <c:formatCode>0.00%</c:formatCode>
                <c:ptCount val="11"/>
                <c:pt idx="0">
                  <c:v>0.6397537058257563</c:v>
                </c:pt>
                <c:pt idx="1">
                  <c:v>0.63421427924273266</c:v>
                </c:pt>
                <c:pt idx="2">
                  <c:v>0.63956259349478251</c:v>
                </c:pt>
                <c:pt idx="3">
                  <c:v>0.65158601711041542</c:v>
                </c:pt>
                <c:pt idx="4">
                  <c:v>0.64090710787105287</c:v>
                </c:pt>
                <c:pt idx="5">
                  <c:v>0.6359020967339053</c:v>
                </c:pt>
                <c:pt idx="6">
                  <c:v>0.63287241159198893</c:v>
                </c:pt>
                <c:pt idx="7">
                  <c:v>0.63196997681344513</c:v>
                </c:pt>
                <c:pt idx="8">
                  <c:v>0.62903835560784593</c:v>
                </c:pt>
                <c:pt idx="9">
                  <c:v>0.62389632474759582</c:v>
                </c:pt>
                <c:pt idx="10">
                  <c:v>0.62003610325713876</c:v>
                </c:pt>
              </c:numCache>
              <c:extLst/>
            </c:numRef>
          </c:val>
          <c:smooth val="0"/>
          <c:extLst>
            <c:ext xmlns:c16="http://schemas.microsoft.com/office/drawing/2014/chart" uri="{C3380CC4-5D6E-409C-BE32-E72D297353CC}">
              <c16:uniqueId val="{00000005-2DEB-4401-B86A-F468C0EAD7A8}"/>
            </c:ext>
          </c:extLst>
        </c:ser>
        <c:dLbls>
          <c:showLegendKey val="0"/>
          <c:showVal val="0"/>
          <c:showCatName val="0"/>
          <c:showSerName val="0"/>
          <c:showPercent val="0"/>
          <c:showBubbleSize val="0"/>
        </c:dLbls>
        <c:marker val="1"/>
        <c:smooth val="0"/>
        <c:axId val="320870656"/>
        <c:axId val="320876928"/>
      </c:lineChart>
      <c:dateAx>
        <c:axId val="32087065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876928"/>
        <c:crosses val="autoZero"/>
        <c:auto val="1"/>
        <c:lblOffset val="100"/>
        <c:baseTimeUnit val="years"/>
      </c:dateAx>
      <c:valAx>
        <c:axId val="32087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870656"/>
        <c:crosses val="autoZero"/>
        <c:crossBetween val="between"/>
      </c:valAx>
      <c:spPr>
        <a:noFill/>
        <a:ln>
          <a:noFill/>
        </a:ln>
        <a:effectLst/>
      </c:spPr>
    </c:plotArea>
    <c:legend>
      <c:legendPos val="b"/>
      <c:legendEntry>
        <c:idx val="0"/>
        <c:delete val="1"/>
      </c:legendEntry>
      <c:layout>
        <c:manualLayout>
          <c:xMode val="edge"/>
          <c:yMode val="edge"/>
          <c:x val="9.2553731491110791E-2"/>
          <c:y val="0.91824486378857817"/>
          <c:w val="0.84612556282588336"/>
          <c:h val="7.88815981335666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Contributions</a:t>
            </a:r>
          </a:p>
        </c:rich>
      </c:tx>
      <c:layout>
        <c:manualLayout>
          <c:xMode val="edge"/>
          <c:yMode val="edge"/>
          <c:x val="0.41551546962965302"/>
          <c:y val="0"/>
        </c:manualLayout>
      </c:layout>
      <c:overlay val="0"/>
      <c:spPr>
        <a:noFill/>
        <a:ln>
          <a:noFill/>
        </a:ln>
        <a:effectLst/>
      </c:spPr>
    </c:title>
    <c:autoTitleDeleted val="0"/>
    <c:plotArea>
      <c:layout>
        <c:manualLayout>
          <c:layoutTarget val="inner"/>
          <c:xMode val="edge"/>
          <c:yMode val="edge"/>
          <c:x val="0.10393987635922795"/>
          <c:y val="8.304026858540671E-2"/>
          <c:w val="0.80653985686058527"/>
          <c:h val="0.72266543723350396"/>
        </c:manualLayout>
      </c:layout>
      <c:barChart>
        <c:barDir val="col"/>
        <c:grouping val="clustered"/>
        <c:varyColors val="0"/>
        <c:ser>
          <c:idx val="0"/>
          <c:order val="0"/>
          <c:tx>
            <c:v>Employer Contribution</c:v>
          </c:tx>
          <c:spPr>
            <a:solidFill>
              <a:schemeClr val="accent1"/>
            </a:solidFill>
            <a:ln>
              <a:noFill/>
            </a:ln>
            <a:effectLst/>
          </c:spPr>
          <c:invertIfNegative val="0"/>
          <c:cat>
            <c:numRef>
              <c:f>'Determ Charts'!$B$15:$L$15</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Charts'!$B$22:$L$22</c:f>
              <c:numCache>
                <c:formatCode>#,##0</c:formatCode>
                <c:ptCount val="10"/>
                <c:pt idx="0">
                  <c:v>538199645.56656933</c:v>
                </c:pt>
                <c:pt idx="1">
                  <c:v>579672388.31330013</c:v>
                </c:pt>
                <c:pt idx="2">
                  <c:v>591278480.09344602</c:v>
                </c:pt>
                <c:pt idx="3">
                  <c:v>603572134.44387555</c:v>
                </c:pt>
                <c:pt idx="4">
                  <c:v>616666379.3734163</c:v>
                </c:pt>
                <c:pt idx="5">
                  <c:v>630565821.45312512</c:v>
                </c:pt>
                <c:pt idx="6">
                  <c:v>645351644.90890646</c:v>
                </c:pt>
                <c:pt idx="7">
                  <c:v>660549749.71653807</c:v>
                </c:pt>
                <c:pt idx="8">
                  <c:v>676656712.69916797</c:v>
                </c:pt>
                <c:pt idx="9">
                  <c:v>693353271.62734628</c:v>
                </c:pt>
              </c:numCache>
            </c:numRef>
          </c:val>
          <c:extLst>
            <c:ext xmlns:c16="http://schemas.microsoft.com/office/drawing/2014/chart" uri="{C3380CC4-5D6E-409C-BE32-E72D297353CC}">
              <c16:uniqueId val="{00000000-7C67-43D1-8C43-F988DF9009E2}"/>
            </c:ext>
          </c:extLst>
        </c:ser>
        <c:ser>
          <c:idx val="1"/>
          <c:order val="1"/>
          <c:tx>
            <c:v>Member Contribution</c:v>
          </c:tx>
          <c:spPr>
            <a:solidFill>
              <a:schemeClr val="accent2"/>
            </a:solidFill>
            <a:ln>
              <a:noFill/>
            </a:ln>
            <a:effectLst/>
          </c:spPr>
          <c:invertIfNegative val="0"/>
          <c:cat>
            <c:numRef>
              <c:f>'Determ Charts'!$B$15:$L$15</c:f>
              <c:numCache>
                <c:formatCode>0</c:formatCode>
                <c:ptCount val="10"/>
                <c:pt idx="0">
                  <c:v>2023</c:v>
                </c:pt>
                <c:pt idx="1">
                  <c:v>2024</c:v>
                </c:pt>
                <c:pt idx="2">
                  <c:v>2025</c:v>
                </c:pt>
                <c:pt idx="3">
                  <c:v>2026</c:v>
                </c:pt>
                <c:pt idx="4">
                  <c:v>2027</c:v>
                </c:pt>
                <c:pt idx="5">
                  <c:v>2028</c:v>
                </c:pt>
                <c:pt idx="6">
                  <c:v>2029</c:v>
                </c:pt>
                <c:pt idx="7">
                  <c:v>2030</c:v>
                </c:pt>
                <c:pt idx="8">
                  <c:v>2031</c:v>
                </c:pt>
                <c:pt idx="9">
                  <c:v>2032</c:v>
                </c:pt>
              </c:numCache>
            </c:numRef>
          </c:cat>
          <c:val>
            <c:numRef>
              <c:f>'Determ Charts'!$B$24:$L$24</c:f>
              <c:numCache>
                <c:formatCode>#,##0</c:formatCode>
                <c:ptCount val="10"/>
                <c:pt idx="0">
                  <c:v>331046123.10216457</c:v>
                </c:pt>
                <c:pt idx="1">
                  <c:v>337139707.10404509</c:v>
                </c:pt>
                <c:pt idx="2">
                  <c:v>343862382.10611981</c:v>
                </c:pt>
                <c:pt idx="3">
                  <c:v>350987290.10831863</c:v>
                </c:pt>
                <c:pt idx="4">
                  <c:v>358580984.11066216</c:v>
                </c:pt>
                <c:pt idx="5">
                  <c:v>366646098.11315107</c:v>
                </c:pt>
                <c:pt idx="6">
                  <c:v>375230406.11580032</c:v>
                </c:pt>
                <c:pt idx="7">
                  <c:v>384054325.11852348</c:v>
                </c:pt>
                <c:pt idx="8">
                  <c:v>393410512.12141091</c:v>
                </c:pt>
                <c:pt idx="9">
                  <c:v>403110661.12440449</c:v>
                </c:pt>
              </c:numCache>
            </c:numRef>
          </c:val>
          <c:extLst xmlns:c15="http://schemas.microsoft.com/office/drawing/2012/chart">
            <c:ext xmlns:c16="http://schemas.microsoft.com/office/drawing/2014/chart" uri="{C3380CC4-5D6E-409C-BE32-E72D297353CC}">
              <c16:uniqueId val="{00000001-7C67-43D1-8C43-F988DF9009E2}"/>
            </c:ext>
          </c:extLst>
        </c:ser>
        <c:dLbls>
          <c:showLegendKey val="0"/>
          <c:showVal val="0"/>
          <c:showCatName val="0"/>
          <c:showSerName val="0"/>
          <c:showPercent val="0"/>
          <c:showBubbleSize val="0"/>
        </c:dLbls>
        <c:gapWidth val="219"/>
        <c:axId val="318059648"/>
        <c:axId val="318061184"/>
        <c:extLst/>
      </c:barChart>
      <c:lineChart>
        <c:grouping val="standard"/>
        <c:varyColors val="0"/>
        <c:ser>
          <c:idx val="2"/>
          <c:order val="2"/>
          <c:tx>
            <c:v>Employer Contribution Rate</c:v>
          </c:tx>
          <c:spPr>
            <a:ln w="28575" cap="rnd">
              <a:solidFill>
                <a:schemeClr val="accent3"/>
              </a:solidFill>
              <a:round/>
            </a:ln>
            <a:effectLst/>
          </c:spPr>
          <c:marker>
            <c:symbol val="circle"/>
            <c:size val="7"/>
            <c:spPr>
              <a:solidFill>
                <a:schemeClr val="accent3"/>
              </a:solidFill>
              <a:ln w="9525">
                <a:solidFill>
                  <a:schemeClr val="accent3"/>
                </a:solidFill>
              </a:ln>
              <a:effectLst/>
            </c:spPr>
          </c:marker>
          <c:dLbls>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0"/>
              <c:pt idx="0">
                <c:v>1</c:v>
              </c:pt>
              <c:pt idx="1">
                <c:v>2</c:v>
              </c:pt>
              <c:pt idx="2">
                <c:v>3</c:v>
              </c:pt>
              <c:pt idx="3">
                <c:v>4</c:v>
              </c:pt>
              <c:pt idx="4">
                <c:v>5</c:v>
              </c:pt>
              <c:pt idx="5">
                <c:v>6</c:v>
              </c:pt>
              <c:pt idx="6">
                <c:v>7</c:v>
              </c:pt>
              <c:pt idx="7">
                <c:v>8</c:v>
              </c:pt>
              <c:pt idx="8">
                <c:v>9</c:v>
              </c:pt>
              <c:pt idx="9">
                <c:v>10</c:v>
              </c:pt>
              <c:extLst>
                <c:ext xmlns:c15="http://schemas.microsoft.com/office/drawing/2012/chart" uri="{02D57815-91ED-43cb-92C2-25804820EDAC}">
                  <c15:autoCat val="1"/>
                </c:ext>
              </c:extLst>
            </c:strLit>
          </c:cat>
          <c:val>
            <c:numRef>
              <c:f>'Determ Charts'!$B$23:$L$23</c:f>
              <c:numCache>
                <c:formatCode>0.00%</c:formatCode>
                <c:ptCount val="10"/>
                <c:pt idx="0">
                  <c:v>0.17150000000000001</c:v>
                </c:pt>
                <c:pt idx="1">
                  <c:v>0.18149999999999999</c:v>
                </c:pt>
                <c:pt idx="2">
                  <c:v>0.18149999999999999</c:v>
                </c:pt>
                <c:pt idx="3">
                  <c:v>0.18149999999999999</c:v>
                </c:pt>
                <c:pt idx="4">
                  <c:v>0.18149999999999999</c:v>
                </c:pt>
                <c:pt idx="5">
                  <c:v>0.18149999999999999</c:v>
                </c:pt>
                <c:pt idx="6">
                  <c:v>0.18149999999999999</c:v>
                </c:pt>
                <c:pt idx="7">
                  <c:v>0.18149999999999999</c:v>
                </c:pt>
                <c:pt idx="8">
                  <c:v>0.18149999999999999</c:v>
                </c:pt>
                <c:pt idx="9">
                  <c:v>0.18149999999999999</c:v>
                </c:pt>
              </c:numCache>
            </c:numRef>
          </c:val>
          <c:smooth val="0"/>
          <c:extLst>
            <c:ext xmlns:c16="http://schemas.microsoft.com/office/drawing/2014/chart" uri="{C3380CC4-5D6E-409C-BE32-E72D297353CC}">
              <c16:uniqueId val="{00000002-7C67-43D1-8C43-F988DF9009E2}"/>
            </c:ext>
          </c:extLst>
        </c:ser>
        <c:ser>
          <c:idx val="3"/>
          <c:order val="3"/>
          <c:tx>
            <c:v>Member Contribution Rate</c:v>
          </c:tx>
          <c:spPr>
            <a:ln w="28575" cap="rnd">
              <a:solidFill>
                <a:schemeClr val="accent4"/>
              </a:solidFill>
              <a:round/>
            </a:ln>
            <a:effectLst/>
          </c:spPr>
          <c:marker>
            <c:symbol val="circle"/>
            <c:size val="7"/>
            <c:spPr>
              <a:solidFill>
                <a:schemeClr val="accent4"/>
              </a:solidFill>
              <a:ln w="9525">
                <a:solidFill>
                  <a:schemeClr val="accent4"/>
                </a:solidFill>
              </a:ln>
              <a:effectLst/>
            </c:spPr>
          </c:marker>
          <c:dLbls>
            <c:spPr>
              <a:solidFill>
                <a:schemeClr val="bg2"/>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0"/>
              <c:pt idx="0">
                <c:v>1</c:v>
              </c:pt>
              <c:pt idx="1">
                <c:v>2</c:v>
              </c:pt>
              <c:pt idx="2">
                <c:v>3</c:v>
              </c:pt>
              <c:pt idx="3">
                <c:v>4</c:v>
              </c:pt>
              <c:pt idx="4">
                <c:v>5</c:v>
              </c:pt>
              <c:pt idx="5">
                <c:v>6</c:v>
              </c:pt>
              <c:pt idx="6">
                <c:v>7</c:v>
              </c:pt>
              <c:pt idx="7">
                <c:v>8</c:v>
              </c:pt>
              <c:pt idx="8">
                <c:v>9</c:v>
              </c:pt>
              <c:pt idx="9">
                <c:v>10</c:v>
              </c:pt>
              <c:extLst>
                <c:ext xmlns:c15="http://schemas.microsoft.com/office/drawing/2012/chart" uri="{02D57815-91ED-43cb-92C2-25804820EDAC}">
                  <c15:autoCat val="1"/>
                </c:ext>
              </c:extLst>
            </c:strLit>
          </c:cat>
          <c:val>
            <c:numRef>
              <c:f>'Determ Charts'!$B$25:$L$25</c:f>
              <c:numCache>
                <c:formatCode>0.00%</c:formatCode>
                <c:ptCount val="10"/>
                <c:pt idx="0">
                  <c:v>0.107</c:v>
                </c:pt>
                <c:pt idx="1">
                  <c:v>0.107</c:v>
                </c:pt>
                <c:pt idx="2">
                  <c:v>0.107</c:v>
                </c:pt>
                <c:pt idx="3">
                  <c:v>0.107</c:v>
                </c:pt>
                <c:pt idx="4">
                  <c:v>0.107</c:v>
                </c:pt>
                <c:pt idx="5">
                  <c:v>0.10699999999999998</c:v>
                </c:pt>
                <c:pt idx="6">
                  <c:v>0.107</c:v>
                </c:pt>
                <c:pt idx="7">
                  <c:v>0.107</c:v>
                </c:pt>
                <c:pt idx="8">
                  <c:v>0.107</c:v>
                </c:pt>
                <c:pt idx="9">
                  <c:v>0.107</c:v>
                </c:pt>
              </c:numCache>
            </c:numRef>
          </c:val>
          <c:smooth val="0"/>
          <c:extLst xmlns:c15="http://schemas.microsoft.com/office/drawing/2012/chart">
            <c:ext xmlns:c16="http://schemas.microsoft.com/office/drawing/2014/chart" uri="{C3380CC4-5D6E-409C-BE32-E72D297353CC}">
              <c16:uniqueId val="{00000003-7C67-43D1-8C43-F988DF9009E2}"/>
            </c:ext>
          </c:extLst>
        </c:ser>
        <c:ser>
          <c:idx val="4"/>
          <c:order val="4"/>
          <c:tx>
            <c:v>Recommended Employer Rate</c:v>
          </c:tx>
          <c:spPr>
            <a:ln w="28575"/>
          </c:spPr>
          <c:marker>
            <c:symbol val="circle"/>
            <c:size val="7"/>
            <c:spPr>
              <a:ln>
                <a:solidFill>
                  <a:schemeClr val="accent5"/>
                </a:solidFill>
              </a:ln>
            </c:spPr>
          </c:marker>
          <c:dLbls>
            <c:spPr>
              <a:solidFill>
                <a:schemeClr val="bg2"/>
              </a:solidFill>
              <a:ln>
                <a:solidFill>
                  <a:schemeClr val="accent1"/>
                </a:solidFill>
              </a:ln>
              <a:effectLst/>
            </c:spPr>
            <c:txPr>
              <a:bodyPr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10"/>
              <c:pt idx="0">
                <c:v>1</c:v>
              </c:pt>
              <c:pt idx="1">
                <c:v>2</c:v>
              </c:pt>
              <c:pt idx="2">
                <c:v>3</c:v>
              </c:pt>
              <c:pt idx="3">
                <c:v>4</c:v>
              </c:pt>
              <c:pt idx="4">
                <c:v>5</c:v>
              </c:pt>
              <c:pt idx="5">
                <c:v>6</c:v>
              </c:pt>
              <c:pt idx="6">
                <c:v>7</c:v>
              </c:pt>
              <c:pt idx="7">
                <c:v>8</c:v>
              </c:pt>
              <c:pt idx="8">
                <c:v>9</c:v>
              </c:pt>
              <c:pt idx="9">
                <c:v>10</c:v>
              </c:pt>
              <c:extLst>
                <c:ext xmlns:c15="http://schemas.microsoft.com/office/drawing/2012/chart" uri="{02D57815-91ED-43cb-92C2-25804820EDAC}">
                  <c15:autoCat val="1"/>
                </c:ext>
              </c:extLst>
            </c:strLit>
          </c:cat>
          <c:val>
            <c:numRef>
              <c:f>'Determ Charts'!$B$21:$L$21</c:f>
              <c:numCache>
                <c:formatCode>0.00%</c:formatCode>
                <c:ptCount val="10"/>
                <c:pt idx="0">
                  <c:v>0.18865301716393967</c:v>
                </c:pt>
                <c:pt idx="1">
                  <c:v>0.18701248944805643</c:v>
                </c:pt>
                <c:pt idx="2">
                  <c:v>0.18995252164828108</c:v>
                </c:pt>
                <c:pt idx="3">
                  <c:v>0.18913793702794979</c:v>
                </c:pt>
                <c:pt idx="4">
                  <c:v>0.20071176769985083</c:v>
                </c:pt>
                <c:pt idx="5">
                  <c:v>0.20959008249126676</c:v>
                </c:pt>
                <c:pt idx="6">
                  <c:v>0.21629872930195976</c:v>
                </c:pt>
                <c:pt idx="7">
                  <c:v>0.22368802981567315</c:v>
                </c:pt>
                <c:pt idx="8">
                  <c:v>0.23166820039479774</c:v>
                </c:pt>
                <c:pt idx="9">
                  <c:v>0.24037049553265666</c:v>
                </c:pt>
              </c:numCache>
            </c:numRef>
          </c:val>
          <c:smooth val="0"/>
          <c:extLst>
            <c:ext xmlns:c16="http://schemas.microsoft.com/office/drawing/2014/chart" uri="{C3380CC4-5D6E-409C-BE32-E72D297353CC}">
              <c16:uniqueId val="{00000004-7C67-43D1-8C43-F988DF9009E2}"/>
            </c:ext>
          </c:extLst>
        </c:ser>
        <c:dLbls>
          <c:showLegendKey val="0"/>
          <c:showVal val="0"/>
          <c:showCatName val="0"/>
          <c:showSerName val="0"/>
          <c:showPercent val="0"/>
          <c:showBubbleSize val="0"/>
        </c:dLbls>
        <c:marker val="1"/>
        <c:smooth val="0"/>
        <c:axId val="318073472"/>
        <c:axId val="318071552"/>
        <c:extLst/>
      </c:lineChart>
      <c:catAx>
        <c:axId val="3180596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061184"/>
        <c:crosses val="autoZero"/>
        <c:auto val="1"/>
        <c:lblAlgn val="ctr"/>
        <c:lblOffset val="100"/>
        <c:noMultiLvlLbl val="0"/>
      </c:catAx>
      <c:valAx>
        <c:axId val="318061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05964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8071552"/>
        <c:scaling>
          <c:orientation val="minMax"/>
          <c:max val="0.2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Salary</a:t>
                </a:r>
              </a:p>
            </c:rich>
          </c:tx>
          <c:layout>
            <c:manualLayout>
              <c:xMode val="edge"/>
              <c:yMode val="edge"/>
              <c:x val="0.96464311731219099"/>
              <c:y val="8.7915654652425665E-2"/>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073472"/>
        <c:crosses val="max"/>
        <c:crossBetween val="between"/>
        <c:majorUnit val="5.000000000000001E-2"/>
      </c:valAx>
      <c:catAx>
        <c:axId val="318073472"/>
        <c:scaling>
          <c:orientation val="minMax"/>
        </c:scaling>
        <c:delete val="1"/>
        <c:axPos val="b"/>
        <c:numFmt formatCode="General" sourceLinked="1"/>
        <c:majorTickMark val="out"/>
        <c:minorTickMark val="none"/>
        <c:tickLblPos val="nextTo"/>
        <c:crossAx val="318071552"/>
        <c:crosses val="autoZero"/>
        <c:auto val="1"/>
        <c:lblAlgn val="ctr"/>
        <c:lblOffset val="100"/>
        <c:noMultiLvlLbl val="0"/>
      </c:catAx>
      <c:spPr>
        <a:noFill/>
        <a:ln>
          <a:noFill/>
        </a:ln>
        <a:effectLst/>
      </c:spPr>
    </c:plotArea>
    <c:legend>
      <c:legendPos val="b"/>
      <c:layout>
        <c:manualLayout>
          <c:xMode val="edge"/>
          <c:yMode val="edge"/>
          <c:x val="0.23060641989781985"/>
          <c:y val="0.90406500816334068"/>
          <c:w val="0.76939357216188531"/>
          <c:h val="9.59351830749144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764658" cy="568049"/>
          </a:xfrm>
          <a:prstGeom prst="rect">
            <a:avLst/>
          </a:prstGeom>
        </p:spPr>
        <p:txBody>
          <a:bodyPr vert="horz" lIns="108335" tIns="54165" rIns="108335" bIns="54165" rtlCol="0"/>
          <a:lstStyle>
            <a:lvl1pPr algn="l">
              <a:defRPr sz="1300"/>
            </a:lvl1pPr>
          </a:lstStyle>
          <a:p>
            <a:endParaRPr lang="en-US"/>
          </a:p>
        </p:txBody>
      </p:sp>
      <p:sp>
        <p:nvSpPr>
          <p:cNvPr id="3" name="Date Placeholder 2"/>
          <p:cNvSpPr>
            <a:spLocks noGrp="1"/>
          </p:cNvSpPr>
          <p:nvPr>
            <p:ph type="dt" sz="quarter" idx="1"/>
          </p:nvPr>
        </p:nvSpPr>
        <p:spPr>
          <a:xfrm>
            <a:off x="4920263" y="10"/>
            <a:ext cx="3764658" cy="568049"/>
          </a:xfrm>
          <a:prstGeom prst="rect">
            <a:avLst/>
          </a:prstGeom>
        </p:spPr>
        <p:txBody>
          <a:bodyPr vert="horz" lIns="108335" tIns="54165" rIns="108335" bIns="54165" rtlCol="0"/>
          <a:lstStyle>
            <a:lvl1pPr algn="r">
              <a:defRPr sz="1300"/>
            </a:lvl1pPr>
          </a:lstStyle>
          <a:p>
            <a:fld id="{E9FF93E4-3B8B-4ACD-B33E-B64088325CE6}" type="datetimeFigureOut">
              <a:rPr lang="en-US" smtClean="0"/>
              <a:t>12/1/2022</a:t>
            </a:fld>
            <a:endParaRPr lang="en-US"/>
          </a:p>
        </p:txBody>
      </p:sp>
      <p:sp>
        <p:nvSpPr>
          <p:cNvPr id="4" name="Footer Placeholder 3"/>
          <p:cNvSpPr>
            <a:spLocks noGrp="1"/>
          </p:cNvSpPr>
          <p:nvPr>
            <p:ph type="ftr" sz="quarter" idx="2"/>
          </p:nvPr>
        </p:nvSpPr>
        <p:spPr>
          <a:xfrm>
            <a:off x="7" y="10806104"/>
            <a:ext cx="3764658" cy="568049"/>
          </a:xfrm>
          <a:prstGeom prst="rect">
            <a:avLst/>
          </a:prstGeom>
        </p:spPr>
        <p:txBody>
          <a:bodyPr vert="horz" lIns="108335" tIns="54165" rIns="108335" bIns="54165" rtlCol="0" anchor="b"/>
          <a:lstStyle>
            <a:lvl1pPr algn="l">
              <a:defRPr sz="1300"/>
            </a:lvl1pPr>
          </a:lstStyle>
          <a:p>
            <a:endParaRPr lang="en-US"/>
          </a:p>
        </p:txBody>
      </p:sp>
      <p:sp>
        <p:nvSpPr>
          <p:cNvPr id="5" name="Slide Number Placeholder 4"/>
          <p:cNvSpPr>
            <a:spLocks noGrp="1"/>
          </p:cNvSpPr>
          <p:nvPr>
            <p:ph type="sldNum" sz="quarter" idx="3"/>
          </p:nvPr>
        </p:nvSpPr>
        <p:spPr>
          <a:xfrm>
            <a:off x="4920263" y="10806104"/>
            <a:ext cx="3764658" cy="568049"/>
          </a:xfrm>
          <a:prstGeom prst="rect">
            <a:avLst/>
          </a:prstGeom>
        </p:spPr>
        <p:txBody>
          <a:bodyPr vert="horz" lIns="108335" tIns="54165" rIns="108335" bIns="54165" rtlCol="0" anchor="b"/>
          <a:lstStyle>
            <a:lvl1pPr algn="r">
              <a:defRPr sz="1300"/>
            </a:lvl1pPr>
          </a:lstStyle>
          <a:p>
            <a:fld id="{365542BE-9677-4B5B-B0B0-111FF945D6E2}" type="slidenum">
              <a:rPr lang="en-US" smtClean="0"/>
              <a:t>‹#›</a:t>
            </a:fld>
            <a:endParaRPr lang="en-US"/>
          </a:p>
        </p:txBody>
      </p:sp>
    </p:spTree>
    <p:extLst>
      <p:ext uri="{BB962C8B-B14F-4D97-AF65-F5344CB8AC3E}">
        <p14:creationId xmlns:p14="http://schemas.microsoft.com/office/powerpoint/2010/main" val="1034286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764280" cy="568801"/>
          </a:xfrm>
          <a:prstGeom prst="rect">
            <a:avLst/>
          </a:prstGeom>
        </p:spPr>
        <p:txBody>
          <a:bodyPr vert="horz" lIns="114519" tIns="57260" rIns="114519" bIns="57260" rtlCol="0"/>
          <a:lstStyle>
            <a:lvl1pPr algn="l">
              <a:defRPr sz="1700"/>
            </a:lvl1pPr>
          </a:lstStyle>
          <a:p>
            <a:endParaRPr lang="en-US"/>
          </a:p>
        </p:txBody>
      </p:sp>
      <p:sp>
        <p:nvSpPr>
          <p:cNvPr id="3" name="Date Placeholder 2"/>
          <p:cNvSpPr>
            <a:spLocks noGrp="1"/>
          </p:cNvSpPr>
          <p:nvPr>
            <p:ph type="dt" idx="1"/>
          </p:nvPr>
        </p:nvSpPr>
        <p:spPr>
          <a:xfrm>
            <a:off x="4920514" y="4"/>
            <a:ext cx="3764280" cy="568801"/>
          </a:xfrm>
          <a:prstGeom prst="rect">
            <a:avLst/>
          </a:prstGeom>
        </p:spPr>
        <p:txBody>
          <a:bodyPr vert="horz" lIns="114519" tIns="57260" rIns="114519" bIns="57260" rtlCol="0"/>
          <a:lstStyle>
            <a:lvl1pPr algn="r">
              <a:defRPr sz="1700"/>
            </a:lvl1pPr>
          </a:lstStyle>
          <a:p>
            <a:fld id="{A87B53D2-65C0-45D4-AA2D-565985AAB553}" type="datetimeFigureOut">
              <a:rPr lang="en-US" smtClean="0"/>
              <a:pPr/>
              <a:t>12/1/2022</a:t>
            </a:fld>
            <a:endParaRPr lang="en-US"/>
          </a:p>
        </p:txBody>
      </p:sp>
      <p:sp>
        <p:nvSpPr>
          <p:cNvPr id="4" name="Slide Image Placeholder 3"/>
          <p:cNvSpPr>
            <a:spLocks noGrp="1" noRot="1" noChangeAspect="1"/>
          </p:cNvSpPr>
          <p:nvPr>
            <p:ph type="sldImg" idx="2"/>
          </p:nvPr>
        </p:nvSpPr>
        <p:spPr>
          <a:xfrm>
            <a:off x="1500188" y="854075"/>
            <a:ext cx="5686425" cy="4265613"/>
          </a:xfrm>
          <a:prstGeom prst="rect">
            <a:avLst/>
          </a:prstGeom>
          <a:noFill/>
          <a:ln w="12700">
            <a:solidFill>
              <a:prstClr val="black"/>
            </a:solidFill>
          </a:ln>
        </p:spPr>
        <p:txBody>
          <a:bodyPr vert="horz" lIns="114519" tIns="57260" rIns="114519" bIns="57260" rtlCol="0" anchor="ctr"/>
          <a:lstStyle/>
          <a:p>
            <a:endParaRPr lang="en-US"/>
          </a:p>
        </p:txBody>
      </p:sp>
      <p:sp>
        <p:nvSpPr>
          <p:cNvPr id="5" name="Notes Placeholder 4"/>
          <p:cNvSpPr>
            <a:spLocks noGrp="1"/>
          </p:cNvSpPr>
          <p:nvPr>
            <p:ph type="body" sz="quarter" idx="3"/>
          </p:nvPr>
        </p:nvSpPr>
        <p:spPr>
          <a:xfrm>
            <a:off x="868680" y="5403619"/>
            <a:ext cx="6949440" cy="5119211"/>
          </a:xfrm>
          <a:prstGeom prst="rect">
            <a:avLst/>
          </a:prstGeom>
        </p:spPr>
        <p:txBody>
          <a:bodyPr vert="horz" lIns="114519" tIns="57260" rIns="114519" bIns="572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10805256"/>
            <a:ext cx="3764280" cy="568801"/>
          </a:xfrm>
          <a:prstGeom prst="rect">
            <a:avLst/>
          </a:prstGeom>
        </p:spPr>
        <p:txBody>
          <a:bodyPr vert="horz" lIns="114519" tIns="57260" rIns="114519" bIns="57260" rtlCol="0" anchor="b"/>
          <a:lstStyle>
            <a:lvl1pPr algn="l">
              <a:defRPr sz="1700"/>
            </a:lvl1pPr>
          </a:lstStyle>
          <a:p>
            <a:endParaRPr lang="en-US"/>
          </a:p>
        </p:txBody>
      </p:sp>
      <p:sp>
        <p:nvSpPr>
          <p:cNvPr id="7" name="Slide Number Placeholder 6"/>
          <p:cNvSpPr>
            <a:spLocks noGrp="1"/>
          </p:cNvSpPr>
          <p:nvPr>
            <p:ph type="sldNum" sz="quarter" idx="5"/>
          </p:nvPr>
        </p:nvSpPr>
        <p:spPr>
          <a:xfrm>
            <a:off x="4920514" y="10805256"/>
            <a:ext cx="3764280" cy="568801"/>
          </a:xfrm>
          <a:prstGeom prst="rect">
            <a:avLst/>
          </a:prstGeom>
        </p:spPr>
        <p:txBody>
          <a:bodyPr vert="horz" lIns="114519" tIns="57260" rIns="114519" bIns="57260" rtlCol="0" anchor="b"/>
          <a:lstStyle>
            <a:lvl1pPr algn="r">
              <a:defRPr sz="1700"/>
            </a:lvl1pPr>
          </a:lstStyle>
          <a:p>
            <a:fld id="{99BE8C4E-9D00-44D4-8ADE-342096B945A5}" type="slidenum">
              <a:rPr lang="en-US" smtClean="0"/>
              <a:pPr/>
              <a:t>‹#›</a:t>
            </a:fld>
            <a:endParaRPr lang="en-US"/>
          </a:p>
        </p:txBody>
      </p:sp>
    </p:spTree>
    <p:extLst>
      <p:ext uri="{BB962C8B-B14F-4D97-AF65-F5344CB8AC3E}">
        <p14:creationId xmlns:p14="http://schemas.microsoft.com/office/powerpoint/2010/main" val="19231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E8C4E-9D00-44D4-8ADE-342096B945A5}" type="slidenum">
              <a:rPr lang="en-US" smtClean="0"/>
              <a:pPr/>
              <a:t>12</a:t>
            </a:fld>
            <a:endParaRPr lang="en-US" dirty="0"/>
          </a:p>
        </p:txBody>
      </p:sp>
    </p:spTree>
    <p:extLst>
      <p:ext uri="{BB962C8B-B14F-4D97-AF65-F5344CB8AC3E}">
        <p14:creationId xmlns:p14="http://schemas.microsoft.com/office/powerpoint/2010/main" val="242319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E8C4E-9D00-44D4-8ADE-342096B945A5}" type="slidenum">
              <a:rPr lang="en-US" smtClean="0"/>
              <a:pPr/>
              <a:t>13</a:t>
            </a:fld>
            <a:endParaRPr lang="en-US"/>
          </a:p>
        </p:txBody>
      </p:sp>
    </p:spTree>
    <p:extLst>
      <p:ext uri="{BB962C8B-B14F-4D97-AF65-F5344CB8AC3E}">
        <p14:creationId xmlns:p14="http://schemas.microsoft.com/office/powerpoint/2010/main" val="6087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E8C4E-9D00-44D4-8ADE-342096B945A5}" type="slidenum">
              <a:rPr lang="en-US" smtClean="0"/>
              <a:pPr/>
              <a:t>36</a:t>
            </a:fld>
            <a:endParaRPr lang="en-US" dirty="0"/>
          </a:p>
        </p:txBody>
      </p:sp>
    </p:spTree>
    <p:extLst>
      <p:ext uri="{BB962C8B-B14F-4D97-AF65-F5344CB8AC3E}">
        <p14:creationId xmlns:p14="http://schemas.microsoft.com/office/powerpoint/2010/main" val="4054609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NEPC Cov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329E6-17CB-4617-9B75-093FEDACFC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9144000" cy="6400801"/>
          </a:xfrm>
          <a:prstGeom prst="rect">
            <a:avLst/>
          </a:prstGeom>
        </p:spPr>
      </p:pic>
      <p:sp>
        <p:nvSpPr>
          <p:cNvPr id="23" name="Rectangle 22">
            <a:extLst>
              <a:ext uri="{FF2B5EF4-FFF2-40B4-BE49-F238E27FC236}">
                <a16:creationId xmlns:a16="http://schemas.microsoft.com/office/drawing/2014/main" id="{0F429F8D-A7E1-4A48-8FAC-9CAA7357F56B}"/>
              </a:ext>
            </a:extLst>
          </p:cNvPr>
          <p:cNvSpPr/>
          <p:nvPr userDrawn="1"/>
        </p:nvSpPr>
        <p:spPr>
          <a:xfrm>
            <a:off x="3505200" y="-1"/>
            <a:ext cx="5638800" cy="64008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1"/>
          <p:cNvSpPr>
            <a:spLocks noGrp="1"/>
          </p:cNvSpPr>
          <p:nvPr>
            <p:ph type="body" sz="quarter" idx="10" hasCustomPrompt="1"/>
          </p:nvPr>
        </p:nvSpPr>
        <p:spPr>
          <a:xfrm>
            <a:off x="3814764" y="3575241"/>
            <a:ext cx="4795836" cy="938864"/>
          </a:xfrm>
          <a:prstGeom prst="rect">
            <a:avLst/>
          </a:prstGeom>
        </p:spPr>
        <p:txBody>
          <a:bodyPr rIns="0" anchor="t">
            <a:normAutofit/>
          </a:bodyPr>
          <a:lstStyle>
            <a:lvl1pPr marL="0" indent="0">
              <a:spcBef>
                <a:spcPts val="576"/>
              </a:spcBef>
              <a:buNone/>
              <a:defRPr sz="2000" b="0" cap="all" baseline="0">
                <a:solidFill>
                  <a:schemeClr val="bg1"/>
                </a:solidFill>
                <a:latin typeface="+mj-lt"/>
                <a:ea typeface="Verdana" pitchFamily="34" charset="0"/>
                <a:cs typeface="Verdana" pitchFamily="34" charset="0"/>
              </a:defRPr>
            </a:lvl1pPr>
            <a:lvl2pPr>
              <a:defRPr sz="1400" b="1" baseline="0">
                <a:solidFill>
                  <a:srgbClr val="000000"/>
                </a:solidFill>
              </a:defRPr>
            </a:lvl2pPr>
            <a:lvl4pPr>
              <a:buNone/>
              <a:defRPr sz="1100" baseline="0">
                <a:solidFill>
                  <a:srgbClr val="4D4E54"/>
                </a:solidFill>
              </a:defRPr>
            </a:lvl4pPr>
          </a:lstStyle>
          <a:p>
            <a:pPr lvl="0"/>
            <a:r>
              <a:rPr lang="en-US" dirty="0"/>
              <a:t>Client Name / Subtitle</a:t>
            </a:r>
          </a:p>
        </p:txBody>
      </p:sp>
      <p:sp>
        <p:nvSpPr>
          <p:cNvPr id="17" name="Text Placeholder 16"/>
          <p:cNvSpPr>
            <a:spLocks noGrp="1"/>
          </p:cNvSpPr>
          <p:nvPr>
            <p:ph type="body" sz="quarter" idx="12" hasCustomPrompt="1"/>
          </p:nvPr>
        </p:nvSpPr>
        <p:spPr>
          <a:xfrm>
            <a:off x="3814768" y="4815008"/>
            <a:ext cx="4795835" cy="349860"/>
          </a:xfrm>
          <a:prstGeom prst="rect">
            <a:avLst/>
          </a:prstGeom>
        </p:spPr>
        <p:txBody>
          <a:bodyPr rIns="0" anchor="t">
            <a:noAutofit/>
          </a:bodyPr>
          <a:lstStyle>
            <a:lvl1pPr marL="0" indent="0">
              <a:spcBef>
                <a:spcPts val="576"/>
              </a:spcBef>
              <a:buNone/>
              <a:defRPr sz="1800" b="0" cap="all" baseline="0">
                <a:solidFill>
                  <a:schemeClr val="bg1"/>
                </a:solidFill>
                <a:latin typeface="+mn-lt"/>
                <a:ea typeface="Verdana" pitchFamily="34" charset="0"/>
                <a:cs typeface="Verdana" pitchFamily="34" charset="0"/>
              </a:defRPr>
            </a:lvl1pPr>
          </a:lstStyle>
          <a:p>
            <a:pPr lvl="0"/>
            <a:r>
              <a:rPr lang="en-US" dirty="0"/>
              <a:t>MONTH DAY, YEAR</a:t>
            </a:r>
          </a:p>
        </p:txBody>
      </p:sp>
      <p:sp>
        <p:nvSpPr>
          <p:cNvPr id="24" name="Text Placeholder 23"/>
          <p:cNvSpPr>
            <a:spLocks noGrp="1"/>
          </p:cNvSpPr>
          <p:nvPr>
            <p:ph type="body" sz="quarter" idx="13" hasCustomPrompt="1"/>
          </p:nvPr>
        </p:nvSpPr>
        <p:spPr>
          <a:xfrm>
            <a:off x="3814768" y="5337751"/>
            <a:ext cx="4795835" cy="864152"/>
          </a:xfrm>
          <a:prstGeom prst="rect">
            <a:avLst/>
          </a:prstGeom>
        </p:spPr>
        <p:txBody>
          <a:bodyPr rIns="0">
            <a:normAutofit/>
          </a:bodyPr>
          <a:lstStyle>
            <a:lvl1pPr marL="0" indent="0">
              <a:spcBef>
                <a:spcPts val="576"/>
              </a:spcBef>
              <a:buNone/>
              <a:defRPr sz="1600" b="0" baseline="0">
                <a:solidFill>
                  <a:schemeClr val="bg1"/>
                </a:solidFill>
                <a:latin typeface="+mn-lt"/>
                <a:ea typeface="Verdana" pitchFamily="34" charset="0"/>
                <a:cs typeface="Verdana" pitchFamily="34" charset="0"/>
              </a:defRPr>
            </a:lvl1pPr>
          </a:lstStyle>
          <a:p>
            <a:pPr lvl="0"/>
            <a:r>
              <a:rPr lang="en-US" dirty="0"/>
              <a:t>Authors, Title</a:t>
            </a:r>
          </a:p>
        </p:txBody>
      </p:sp>
      <p:sp>
        <p:nvSpPr>
          <p:cNvPr id="28" name="Picture Placeholder 27"/>
          <p:cNvSpPr>
            <a:spLocks noGrp="1"/>
          </p:cNvSpPr>
          <p:nvPr>
            <p:ph type="pic" sz="quarter" idx="14" hasCustomPrompt="1"/>
          </p:nvPr>
        </p:nvSpPr>
        <p:spPr>
          <a:xfrm>
            <a:off x="3814766" y="457201"/>
            <a:ext cx="2125980" cy="1220540"/>
          </a:xfrm>
          <a:prstGeom prst="rect">
            <a:avLst/>
          </a:prstGeom>
        </p:spPr>
        <p:txBody>
          <a:bodyPr anchor="ctr">
            <a:normAutofit/>
          </a:bodyPr>
          <a:lstStyle>
            <a:lvl1pPr marL="0" indent="0">
              <a:buNone/>
              <a:defRPr sz="1000" b="1">
                <a:solidFill>
                  <a:schemeClr val="bg1"/>
                </a:solidFill>
              </a:defRPr>
            </a:lvl1pPr>
          </a:lstStyle>
          <a:p>
            <a:r>
              <a:rPr lang="en-US" dirty="0"/>
              <a:t>Insert Logo Here</a:t>
            </a:r>
          </a:p>
        </p:txBody>
      </p:sp>
      <p:grpSp>
        <p:nvGrpSpPr>
          <p:cNvPr id="10" name="Group 9">
            <a:extLst>
              <a:ext uri="{FF2B5EF4-FFF2-40B4-BE49-F238E27FC236}">
                <a16:creationId xmlns:a16="http://schemas.microsoft.com/office/drawing/2014/main" id="{48A429ED-10CE-49CC-89F3-AAE66A9099FC}"/>
              </a:ext>
            </a:extLst>
          </p:cNvPr>
          <p:cNvGrpSpPr/>
          <p:nvPr userDrawn="1"/>
        </p:nvGrpSpPr>
        <p:grpSpPr>
          <a:xfrm>
            <a:off x="0" y="0"/>
            <a:ext cx="9144000" cy="6858000"/>
            <a:chOff x="0" y="0"/>
            <a:chExt cx="12192000" cy="6858000"/>
          </a:xfrm>
        </p:grpSpPr>
        <p:cxnSp>
          <p:nvCxnSpPr>
            <p:cNvPr id="5" name="Straight Connector 4">
              <a:extLst>
                <a:ext uri="{FF2B5EF4-FFF2-40B4-BE49-F238E27FC236}">
                  <a16:creationId xmlns:a16="http://schemas.microsoft.com/office/drawing/2014/main" id="{876BC5F4-3523-4269-9546-05D2C49582E5}"/>
                </a:ext>
              </a:extLst>
            </p:cNvPr>
            <p:cNvCxnSpPr>
              <a:cxnSpLocks/>
            </p:cNvCxnSpPr>
            <p:nvPr userDrawn="1"/>
          </p:nvCxnSpPr>
          <p:spPr>
            <a:xfrm flipV="1">
              <a:off x="467360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A85CA1-33F4-4F56-880A-7D932C6E402D}"/>
                </a:ext>
              </a:extLst>
            </p:cNvPr>
            <p:cNvCxnSpPr>
              <a:cxnSpLocks/>
            </p:cNvCxnSpPr>
            <p:nvPr userDrawn="1"/>
          </p:nvCxnSpPr>
          <p:spPr>
            <a:xfrm>
              <a:off x="0" y="4595376"/>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 Placeholder 14"/>
          <p:cNvSpPr>
            <a:spLocks noGrp="1"/>
          </p:cNvSpPr>
          <p:nvPr>
            <p:ph type="body" sz="quarter" idx="11" hasCustomPrompt="1"/>
          </p:nvPr>
        </p:nvSpPr>
        <p:spPr>
          <a:xfrm>
            <a:off x="3814764" y="1693132"/>
            <a:ext cx="4795836" cy="1862336"/>
          </a:xfrm>
          <a:prstGeom prst="rect">
            <a:avLst/>
          </a:prstGeom>
        </p:spPr>
        <p:txBody>
          <a:bodyPr rIns="0" anchor="b">
            <a:normAutofit/>
          </a:bodyPr>
          <a:lstStyle>
            <a:lvl1pPr marL="0" indent="0">
              <a:lnSpc>
                <a:spcPts val="3800"/>
              </a:lnSpc>
              <a:spcBef>
                <a:spcPts val="0"/>
              </a:spcBef>
              <a:buNone/>
              <a:defRPr sz="3600" b="1" cap="all" baseline="0">
                <a:solidFill>
                  <a:schemeClr val="accent2"/>
                </a:solidFill>
                <a:latin typeface="+mn-lt"/>
                <a:ea typeface="Verdana" pitchFamily="34" charset="0"/>
                <a:cs typeface="Verdana" pitchFamily="34" charset="0"/>
              </a:defRPr>
            </a:lvl1pPr>
          </a:lstStyle>
          <a:p>
            <a:pPr lvl="0"/>
            <a:r>
              <a:rPr lang="en-US" dirty="0"/>
              <a:t>Project Name / main title</a:t>
            </a:r>
          </a:p>
        </p:txBody>
      </p:sp>
      <p:sp>
        <p:nvSpPr>
          <p:cNvPr id="14" name="TextBox 13">
            <a:extLst>
              <a:ext uri="{FF2B5EF4-FFF2-40B4-BE49-F238E27FC236}">
                <a16:creationId xmlns:a16="http://schemas.microsoft.com/office/drawing/2014/main" id="{4C728396-7833-4F12-9C2E-B10A2C7EC432}"/>
              </a:ext>
            </a:extLst>
          </p:cNvPr>
          <p:cNvSpPr txBox="1"/>
          <p:nvPr userDrawn="1"/>
        </p:nvSpPr>
        <p:spPr>
          <a:xfrm>
            <a:off x="659755"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pic>
        <p:nvPicPr>
          <p:cNvPr id="19" name="Picture 18">
            <a:extLst>
              <a:ext uri="{FF2B5EF4-FFF2-40B4-BE49-F238E27FC236}">
                <a16:creationId xmlns:a16="http://schemas.microsoft.com/office/drawing/2014/main" id="{634BB6AC-CD76-4DA3-8FBB-589087BE1E7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5054" y="6058705"/>
            <a:ext cx="774106" cy="680054"/>
          </a:xfrm>
          <a:prstGeom prst="rect">
            <a:avLst/>
          </a:prstGeom>
        </p:spPr>
      </p:pic>
    </p:spTree>
    <p:extLst>
      <p:ext uri="{BB962C8B-B14F-4D97-AF65-F5344CB8AC3E}">
        <p14:creationId xmlns:p14="http://schemas.microsoft.com/office/powerpoint/2010/main" val="378516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PC Title Only (with Subtit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9C6B1B-8B38-4EEC-AD0E-E613418D746C}"/>
              </a:ext>
            </a:extLst>
          </p:cNvPr>
          <p:cNvSpPr>
            <a:spLocks noGrp="1"/>
          </p:cNvSpPr>
          <p:nvPr>
            <p:ph type="body" sz="quarter" idx="12" hasCustomPrompt="1"/>
          </p:nvPr>
        </p:nvSpPr>
        <p:spPr>
          <a:xfrm>
            <a:off x="533400" y="826737"/>
            <a:ext cx="8077200" cy="468663"/>
          </a:xfrm>
          <a:prstGeom prst="rect">
            <a:avLst/>
          </a:prstGeom>
        </p:spPr>
        <p:txBody>
          <a:bodyPr lIns="0" tIns="0" rIns="0"/>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5" name="Footer Placeholder 5">
            <a:extLst>
              <a:ext uri="{FF2B5EF4-FFF2-40B4-BE49-F238E27FC236}">
                <a16:creationId xmlns:a16="http://schemas.microsoft.com/office/drawing/2014/main" id="{83F8375C-3846-4EB5-AD2A-A5CC83C241A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Tree>
    <p:extLst>
      <p:ext uri="{BB962C8B-B14F-4D97-AF65-F5344CB8AC3E}">
        <p14:creationId xmlns:p14="http://schemas.microsoft.com/office/powerpoint/2010/main" val="3398726551"/>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PC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52500"/>
            <a:ext cx="8077200" cy="4762500"/>
          </a:xfrm>
          <a:prstGeom prst="rect">
            <a:avLst/>
          </a:prstGeom>
        </p:spPr>
        <p:txBody>
          <a:bodyPr lIns="0" rIns="0">
            <a:norm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7" name="Footer Placeholder 5">
            <a:extLst>
              <a:ext uri="{FF2B5EF4-FFF2-40B4-BE49-F238E27FC236}">
                <a16:creationId xmlns:a16="http://schemas.microsoft.com/office/drawing/2014/main" id="{D44345EE-1162-4C23-A95D-9BF6CE6ADF2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Tree>
    <p:extLst>
      <p:ext uri="{BB962C8B-B14F-4D97-AF65-F5344CB8AC3E}">
        <p14:creationId xmlns:p14="http://schemas.microsoft.com/office/powerpoint/2010/main" val="1549166142"/>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PC 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4419600"/>
          </a:xfrm>
          <a:prstGeom prst="rect">
            <a:avLst/>
          </a:prstGeom>
        </p:spPr>
        <p:txBody>
          <a:bodyPr lIns="0" rIns="0">
            <a:norm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7" name="Footer Placeholder 5">
            <a:extLst>
              <a:ext uri="{FF2B5EF4-FFF2-40B4-BE49-F238E27FC236}">
                <a16:creationId xmlns:a16="http://schemas.microsoft.com/office/drawing/2014/main" id="{D44345EE-1162-4C23-A95D-9BF6CE6ADF2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
        <p:nvSpPr>
          <p:cNvPr id="8" name="Text Placeholder 10">
            <a:extLst>
              <a:ext uri="{FF2B5EF4-FFF2-40B4-BE49-F238E27FC236}">
                <a16:creationId xmlns:a16="http://schemas.microsoft.com/office/drawing/2014/main" id="{27A0CE57-9DF6-44AA-BF83-C76C2DB71271}"/>
              </a:ext>
            </a:extLst>
          </p:cNvPr>
          <p:cNvSpPr>
            <a:spLocks noGrp="1"/>
          </p:cNvSpPr>
          <p:nvPr>
            <p:ph type="body" sz="quarter" idx="12" hasCustomPrompt="1"/>
          </p:nvPr>
        </p:nvSpPr>
        <p:spPr>
          <a:xfrm>
            <a:off x="533400" y="826737"/>
            <a:ext cx="8077200" cy="468663"/>
          </a:xfrm>
          <a:prstGeom prst="rect">
            <a:avLst/>
          </a:prstGeom>
        </p:spPr>
        <p:txBody>
          <a:bodyPr lIns="0" tIns="0" rIns="0"/>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Tree>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PC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705-9B34-4D88-816B-F26ED8202696}"/>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Content Placeholder 2">
            <a:extLst>
              <a:ext uri="{FF2B5EF4-FFF2-40B4-BE49-F238E27FC236}">
                <a16:creationId xmlns:a16="http://schemas.microsoft.com/office/drawing/2014/main" id="{4BF044F5-D800-40C1-8806-79E3B0FD1D60}"/>
              </a:ext>
            </a:extLst>
          </p:cNvPr>
          <p:cNvSpPr>
            <a:spLocks noGrp="1"/>
          </p:cNvSpPr>
          <p:nvPr>
            <p:ph idx="1"/>
          </p:nvPr>
        </p:nvSpPr>
        <p:spPr>
          <a:xfrm>
            <a:off x="533399" y="952500"/>
            <a:ext cx="3920289" cy="4762500"/>
          </a:xfrm>
          <a:prstGeom prst="rect">
            <a:avLst/>
          </a:prstGeom>
        </p:spPr>
        <p:txBody>
          <a:bodyPr lIns="0" rIns="0">
            <a:norm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6C6B33C-40C1-43F2-AD6D-FBF6AF425624}"/>
              </a:ext>
            </a:extLst>
          </p:cNvPr>
          <p:cNvSpPr>
            <a:spLocks noGrp="1"/>
          </p:cNvSpPr>
          <p:nvPr>
            <p:ph idx="13"/>
          </p:nvPr>
        </p:nvSpPr>
        <p:spPr>
          <a:xfrm>
            <a:off x="4690310" y="952500"/>
            <a:ext cx="3920289" cy="4762500"/>
          </a:xfrm>
          <a:prstGeom prst="rect">
            <a:avLst/>
          </a:prstGeom>
        </p:spPr>
        <p:txBody>
          <a:bodyPr lIns="0" rIns="0">
            <a:norm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Footer Placeholder 5">
            <a:extLst>
              <a:ext uri="{FF2B5EF4-FFF2-40B4-BE49-F238E27FC236}">
                <a16:creationId xmlns:a16="http://schemas.microsoft.com/office/drawing/2014/main" id="{47769BB4-D632-439F-895A-B8E87357690D}"/>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Tree>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PC Two Colum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705-9B34-4D88-816B-F26ED8202696}"/>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Content Placeholder 2">
            <a:extLst>
              <a:ext uri="{FF2B5EF4-FFF2-40B4-BE49-F238E27FC236}">
                <a16:creationId xmlns:a16="http://schemas.microsoft.com/office/drawing/2014/main" id="{4BF044F5-D800-40C1-8806-79E3B0FD1D60}"/>
              </a:ext>
            </a:extLst>
          </p:cNvPr>
          <p:cNvSpPr>
            <a:spLocks noGrp="1"/>
          </p:cNvSpPr>
          <p:nvPr>
            <p:ph idx="1"/>
          </p:nvPr>
        </p:nvSpPr>
        <p:spPr>
          <a:xfrm>
            <a:off x="533399" y="1295400"/>
            <a:ext cx="3920289" cy="4419600"/>
          </a:xfrm>
          <a:prstGeom prst="rect">
            <a:avLst/>
          </a:prstGeom>
        </p:spPr>
        <p:txBody>
          <a:bodyPr lIns="0" rIns="0">
            <a:norm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6C6B33C-40C1-43F2-AD6D-FBF6AF425624}"/>
              </a:ext>
            </a:extLst>
          </p:cNvPr>
          <p:cNvSpPr>
            <a:spLocks noGrp="1"/>
          </p:cNvSpPr>
          <p:nvPr>
            <p:ph idx="13"/>
          </p:nvPr>
        </p:nvSpPr>
        <p:spPr>
          <a:xfrm>
            <a:off x="4690310" y="1295400"/>
            <a:ext cx="3920289" cy="4419600"/>
          </a:xfrm>
          <a:prstGeom prst="rect">
            <a:avLst/>
          </a:prstGeom>
        </p:spPr>
        <p:txBody>
          <a:bodyPr lIns="0" rIns="0">
            <a:normAutofit/>
          </a:bodyPr>
          <a:lstStyle>
            <a:lvl1pPr marL="233351" indent="-233351">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Footer Placeholder 5">
            <a:extLst>
              <a:ext uri="{FF2B5EF4-FFF2-40B4-BE49-F238E27FC236}">
                <a16:creationId xmlns:a16="http://schemas.microsoft.com/office/drawing/2014/main" id="{47769BB4-D632-439F-895A-B8E87357690D}"/>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
        <p:nvSpPr>
          <p:cNvPr id="11" name="Text Placeholder 10">
            <a:extLst>
              <a:ext uri="{FF2B5EF4-FFF2-40B4-BE49-F238E27FC236}">
                <a16:creationId xmlns:a16="http://schemas.microsoft.com/office/drawing/2014/main" id="{09479030-C6CF-4D36-896D-ADA2F3E0AAF2}"/>
              </a:ext>
            </a:extLst>
          </p:cNvPr>
          <p:cNvSpPr>
            <a:spLocks noGrp="1"/>
          </p:cNvSpPr>
          <p:nvPr>
            <p:ph type="body" sz="quarter" idx="12" hasCustomPrompt="1"/>
          </p:nvPr>
        </p:nvSpPr>
        <p:spPr>
          <a:xfrm>
            <a:off x="533400" y="826737"/>
            <a:ext cx="8077200" cy="468663"/>
          </a:xfrm>
          <a:prstGeom prst="rect">
            <a:avLst/>
          </a:prstGeom>
        </p:spPr>
        <p:txBody>
          <a:bodyPr lIns="0" tIns="0" rIns="0"/>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Tree>
    <p:extLst>
      <p:ext uri="{BB962C8B-B14F-4D97-AF65-F5344CB8AC3E}">
        <p14:creationId xmlns:p14="http://schemas.microsoft.com/office/powerpoint/2010/main" val="2659609589"/>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PC Four 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EAF-D11C-49B1-8037-821C241B8B38}"/>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0" name="Content Placeholder 2">
            <a:extLst>
              <a:ext uri="{FF2B5EF4-FFF2-40B4-BE49-F238E27FC236}">
                <a16:creationId xmlns:a16="http://schemas.microsoft.com/office/drawing/2014/main" id="{FA1CEAE2-D5A2-43F7-923C-617BC4AF2C7A}"/>
              </a:ext>
            </a:extLst>
          </p:cNvPr>
          <p:cNvSpPr>
            <a:spLocks noGrp="1"/>
          </p:cNvSpPr>
          <p:nvPr>
            <p:ph idx="1"/>
          </p:nvPr>
        </p:nvSpPr>
        <p:spPr>
          <a:xfrm>
            <a:off x="533401" y="952500"/>
            <a:ext cx="3920288" cy="2366320"/>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E84D31FC-345B-4341-A95F-F2C22852C98B}"/>
              </a:ext>
            </a:extLst>
          </p:cNvPr>
          <p:cNvSpPr>
            <a:spLocks noGrp="1"/>
          </p:cNvSpPr>
          <p:nvPr>
            <p:ph idx="13"/>
          </p:nvPr>
        </p:nvSpPr>
        <p:spPr>
          <a:xfrm>
            <a:off x="4690312" y="952500"/>
            <a:ext cx="3920288" cy="2366320"/>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0F9AFFC-E9E6-483C-8689-5265F914FCF7}"/>
              </a:ext>
            </a:extLst>
          </p:cNvPr>
          <p:cNvSpPr>
            <a:spLocks noGrp="1"/>
          </p:cNvSpPr>
          <p:nvPr>
            <p:ph idx="16"/>
          </p:nvPr>
        </p:nvSpPr>
        <p:spPr>
          <a:xfrm>
            <a:off x="533401" y="3351303"/>
            <a:ext cx="3920288" cy="2366320"/>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B80B5FFA-948C-445B-9D30-23FF3016EBBE}"/>
              </a:ext>
            </a:extLst>
          </p:cNvPr>
          <p:cNvSpPr>
            <a:spLocks noGrp="1"/>
          </p:cNvSpPr>
          <p:nvPr>
            <p:ph idx="17"/>
          </p:nvPr>
        </p:nvSpPr>
        <p:spPr>
          <a:xfrm>
            <a:off x="4690312" y="3351303"/>
            <a:ext cx="3920288" cy="2366320"/>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5">
            <a:extLst>
              <a:ext uri="{FF2B5EF4-FFF2-40B4-BE49-F238E27FC236}">
                <a16:creationId xmlns:a16="http://schemas.microsoft.com/office/drawing/2014/main" id="{DA2F3A25-1F0C-49EF-8755-ACF11C5CD722}"/>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Tree>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PC Four Quadra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EAF-D11C-49B1-8037-821C241B8B38}"/>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0" name="Content Placeholder 2">
            <a:extLst>
              <a:ext uri="{FF2B5EF4-FFF2-40B4-BE49-F238E27FC236}">
                <a16:creationId xmlns:a16="http://schemas.microsoft.com/office/drawing/2014/main" id="{FA1CEAE2-D5A2-43F7-923C-617BC4AF2C7A}"/>
              </a:ext>
            </a:extLst>
          </p:cNvPr>
          <p:cNvSpPr>
            <a:spLocks noGrp="1"/>
          </p:cNvSpPr>
          <p:nvPr>
            <p:ph idx="1"/>
          </p:nvPr>
        </p:nvSpPr>
        <p:spPr>
          <a:xfrm>
            <a:off x="533399" y="1295400"/>
            <a:ext cx="3920289" cy="2236076"/>
          </a:xfrm>
          <a:prstGeom prst="rect">
            <a:avLst/>
          </a:prstGeom>
        </p:spPr>
        <p:txBody>
          <a:bodyPr lIns="0" rIns="0">
            <a:norm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E84D31FC-345B-4341-A95F-F2C22852C98B}"/>
              </a:ext>
            </a:extLst>
          </p:cNvPr>
          <p:cNvSpPr>
            <a:spLocks noGrp="1"/>
          </p:cNvSpPr>
          <p:nvPr>
            <p:ph idx="13"/>
          </p:nvPr>
        </p:nvSpPr>
        <p:spPr>
          <a:xfrm>
            <a:off x="4690310" y="1295400"/>
            <a:ext cx="3920289" cy="2236076"/>
          </a:xfrm>
          <a:prstGeom prst="rect">
            <a:avLst/>
          </a:prstGeom>
        </p:spPr>
        <p:txBody>
          <a:bodyPr lIns="0" rIns="0">
            <a:norm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0F9AFFC-E9E6-483C-8689-5265F914FCF7}"/>
              </a:ext>
            </a:extLst>
          </p:cNvPr>
          <p:cNvSpPr>
            <a:spLocks noGrp="1"/>
          </p:cNvSpPr>
          <p:nvPr>
            <p:ph idx="16"/>
          </p:nvPr>
        </p:nvSpPr>
        <p:spPr>
          <a:xfrm>
            <a:off x="533399" y="3481547"/>
            <a:ext cx="3920289" cy="2236076"/>
          </a:xfrm>
          <a:prstGeom prst="rect">
            <a:avLst/>
          </a:prstGeom>
        </p:spPr>
        <p:txBody>
          <a:bodyPr lIns="0" rIns="0">
            <a:norm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B80B5FFA-948C-445B-9D30-23FF3016EBBE}"/>
              </a:ext>
            </a:extLst>
          </p:cNvPr>
          <p:cNvSpPr>
            <a:spLocks noGrp="1"/>
          </p:cNvSpPr>
          <p:nvPr>
            <p:ph idx="17"/>
          </p:nvPr>
        </p:nvSpPr>
        <p:spPr>
          <a:xfrm>
            <a:off x="4690310" y="3481547"/>
            <a:ext cx="3920289" cy="2236076"/>
          </a:xfrm>
          <a:prstGeom prst="rect">
            <a:avLst/>
          </a:prstGeom>
        </p:spPr>
        <p:txBody>
          <a:bodyPr lIns="0" rIns="0">
            <a:normAutofit/>
          </a:bodyPr>
          <a:lstStyle>
            <a:lvl1pPr marL="233351" indent="-233351">
              <a:buFont typeface="Wingdings" panose="05000000000000000000" pitchFamily="2" charset="2"/>
              <a:buChar char="§"/>
              <a:defRPr sz="1400" b="1">
                <a:solidFill>
                  <a:srgbClr val="002060"/>
                </a:solidFill>
                <a:latin typeface="+mn-lt"/>
              </a:defRPr>
            </a:lvl1pPr>
            <a:lvl2pPr marL="573060" indent="-231764">
              <a:buClr>
                <a:schemeClr val="tx2"/>
              </a:buClr>
              <a:buFont typeface="Verdana" panose="020B0604030504040204" pitchFamily="34" charset="0"/>
              <a:buChar char="‒"/>
              <a:tabLst/>
              <a:defRPr sz="1400">
                <a:solidFill>
                  <a:schemeClr val="tx1"/>
                </a:solidFill>
                <a:latin typeface="+mn-lt"/>
              </a:defRPr>
            </a:lvl2pPr>
            <a:lvl3pPr marL="914354" indent="-233351">
              <a:buClr>
                <a:schemeClr val="tx2"/>
              </a:buClr>
              <a:buFont typeface="Wingdings" panose="05000000000000000000" pitchFamily="2" charset="2"/>
              <a:buChar char="§"/>
              <a:tabLst/>
              <a:defRPr sz="1200">
                <a:solidFill>
                  <a:schemeClr val="tx1"/>
                </a:solidFill>
                <a:latin typeface="+mn-lt"/>
              </a:defRPr>
            </a:lvl3pPr>
            <a:lvl4pPr marL="1255651" indent="-228589">
              <a:buClr>
                <a:schemeClr val="tx2"/>
              </a:buClr>
              <a:buFont typeface="Verdana" panose="020B0604030504040204" pitchFamily="34" charset="0"/>
              <a:buChar char="‒"/>
              <a:defRPr sz="11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5">
            <a:extLst>
              <a:ext uri="{FF2B5EF4-FFF2-40B4-BE49-F238E27FC236}">
                <a16:creationId xmlns:a16="http://schemas.microsoft.com/office/drawing/2014/main" id="{DA2F3A25-1F0C-49EF-8755-ACF11C5CD722}"/>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
        <p:nvSpPr>
          <p:cNvPr id="13" name="Text Placeholder 10">
            <a:extLst>
              <a:ext uri="{FF2B5EF4-FFF2-40B4-BE49-F238E27FC236}">
                <a16:creationId xmlns:a16="http://schemas.microsoft.com/office/drawing/2014/main" id="{59A08441-12FA-41A6-8738-F480F3F37AFD}"/>
              </a:ext>
            </a:extLst>
          </p:cNvPr>
          <p:cNvSpPr>
            <a:spLocks noGrp="1"/>
          </p:cNvSpPr>
          <p:nvPr>
            <p:ph type="body" sz="quarter" idx="12" hasCustomPrompt="1"/>
          </p:nvPr>
        </p:nvSpPr>
        <p:spPr>
          <a:xfrm>
            <a:off x="533400" y="826737"/>
            <a:ext cx="8077200" cy="468663"/>
          </a:xfrm>
          <a:prstGeom prst="rect">
            <a:avLst/>
          </a:prstGeom>
        </p:spPr>
        <p:txBody>
          <a:bodyPr lIns="0" tIns="0" rIns="0"/>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Tree>
    <p:extLst>
      <p:ext uri="{BB962C8B-B14F-4D97-AF65-F5344CB8AC3E}">
        <p14:creationId xmlns:p14="http://schemas.microsoft.com/office/powerpoint/2010/main" val="2940599761"/>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PC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7AC4-B171-4634-8136-B74C902539D1}"/>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9" name="Footer Placeholder 5">
            <a:extLst>
              <a:ext uri="{FF2B5EF4-FFF2-40B4-BE49-F238E27FC236}">
                <a16:creationId xmlns:a16="http://schemas.microsoft.com/office/drawing/2014/main" id="{181EB2CE-0479-4A48-A845-2B76981EF808}"/>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
        <p:nvSpPr>
          <p:cNvPr id="7" name="Content Placeholder 2">
            <a:extLst>
              <a:ext uri="{FF2B5EF4-FFF2-40B4-BE49-F238E27FC236}">
                <a16:creationId xmlns:a16="http://schemas.microsoft.com/office/drawing/2014/main" id="{17836144-D4C5-4BE0-AAA0-6F651D50EE4C}"/>
              </a:ext>
            </a:extLst>
          </p:cNvPr>
          <p:cNvSpPr>
            <a:spLocks noGrp="1"/>
          </p:cNvSpPr>
          <p:nvPr>
            <p:ph idx="1"/>
          </p:nvPr>
        </p:nvSpPr>
        <p:spPr>
          <a:xfrm>
            <a:off x="533400" y="952499"/>
            <a:ext cx="8077200" cy="2295457"/>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2">
            <a:extLst>
              <a:ext uri="{FF2B5EF4-FFF2-40B4-BE49-F238E27FC236}">
                <a16:creationId xmlns:a16="http://schemas.microsoft.com/office/drawing/2014/main" id="{4FC14BE0-DAFB-4F2F-8120-70B653A427F4}"/>
              </a:ext>
            </a:extLst>
          </p:cNvPr>
          <p:cNvSpPr>
            <a:spLocks noGrp="1"/>
          </p:cNvSpPr>
          <p:nvPr>
            <p:ph idx="16"/>
          </p:nvPr>
        </p:nvSpPr>
        <p:spPr>
          <a:xfrm>
            <a:off x="533400" y="3419542"/>
            <a:ext cx="8077200" cy="2295457"/>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PC Two Row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7AC4-B171-4634-8136-B74C902539D1}"/>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8" name="Content Placeholder 2">
            <a:extLst>
              <a:ext uri="{FF2B5EF4-FFF2-40B4-BE49-F238E27FC236}">
                <a16:creationId xmlns:a16="http://schemas.microsoft.com/office/drawing/2014/main" id="{F7086696-212B-47B3-900B-4FE492D94811}"/>
              </a:ext>
            </a:extLst>
          </p:cNvPr>
          <p:cNvSpPr>
            <a:spLocks noGrp="1"/>
          </p:cNvSpPr>
          <p:nvPr>
            <p:ph idx="1"/>
          </p:nvPr>
        </p:nvSpPr>
        <p:spPr>
          <a:xfrm>
            <a:off x="533400" y="1295401"/>
            <a:ext cx="8077200" cy="2137916"/>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3BEA1565-B2F1-44DC-AB65-0FBC10D650B3}"/>
              </a:ext>
            </a:extLst>
          </p:cNvPr>
          <p:cNvSpPr>
            <a:spLocks noGrp="1"/>
          </p:cNvSpPr>
          <p:nvPr>
            <p:ph idx="16"/>
          </p:nvPr>
        </p:nvSpPr>
        <p:spPr>
          <a:xfrm>
            <a:off x="533400" y="3577084"/>
            <a:ext cx="8077200" cy="2137916"/>
          </a:xfrm>
          <a:prstGeom prst="rect">
            <a:avLst/>
          </a:prstGeom>
        </p:spPr>
        <p:txBody>
          <a:bodyPr lIns="0" rIns="0">
            <a:normAutofit/>
          </a:bodyPr>
          <a:lstStyle>
            <a:lvl1pPr marL="233351" indent="-233351">
              <a:buFont typeface="Wingdings" panose="05000000000000000000" pitchFamily="2" charset="2"/>
              <a:buChar char="§"/>
              <a:defRPr sz="1600" b="1">
                <a:solidFill>
                  <a:srgbClr val="002060"/>
                </a:solidFill>
                <a:latin typeface="+mn-lt"/>
              </a:defRPr>
            </a:lvl1pPr>
            <a:lvl2pPr marL="573060" indent="-231764">
              <a:buClr>
                <a:schemeClr val="tx2"/>
              </a:buClr>
              <a:buFont typeface="Verdana" panose="020B0604030504040204" pitchFamily="34" charset="0"/>
              <a:buChar char="‒"/>
              <a:tabLst/>
              <a:defRPr sz="1600">
                <a:solidFill>
                  <a:schemeClr val="tx1"/>
                </a:solidFill>
                <a:latin typeface="+mn-lt"/>
              </a:defRPr>
            </a:lvl2pPr>
            <a:lvl3pPr marL="914354" indent="-233351">
              <a:buClr>
                <a:schemeClr val="tx2"/>
              </a:buClr>
              <a:buFont typeface="Wingdings" panose="05000000000000000000" pitchFamily="2" charset="2"/>
              <a:buChar char="§"/>
              <a:tabLst/>
              <a:defRPr sz="1400">
                <a:solidFill>
                  <a:schemeClr val="tx1"/>
                </a:solidFill>
                <a:latin typeface="+mn-lt"/>
              </a:defRPr>
            </a:lvl3pPr>
            <a:lvl4pPr marL="1255651" indent="-228589">
              <a:buClr>
                <a:schemeClr val="tx2"/>
              </a:buClr>
              <a:buFont typeface="Verdana" panose="020B0604030504040204" pitchFamily="34" charset="0"/>
              <a:buChar char="‒"/>
              <a:defRPr sz="120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5">
            <a:extLst>
              <a:ext uri="{FF2B5EF4-FFF2-40B4-BE49-F238E27FC236}">
                <a16:creationId xmlns:a16="http://schemas.microsoft.com/office/drawing/2014/main" id="{181EB2CE-0479-4A48-A845-2B76981EF808}"/>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
        <p:nvSpPr>
          <p:cNvPr id="11" name="Text Placeholder 10">
            <a:extLst>
              <a:ext uri="{FF2B5EF4-FFF2-40B4-BE49-F238E27FC236}">
                <a16:creationId xmlns:a16="http://schemas.microsoft.com/office/drawing/2014/main" id="{083E9179-80F3-4D03-9166-ADBED4233D6D}"/>
              </a:ext>
            </a:extLst>
          </p:cNvPr>
          <p:cNvSpPr>
            <a:spLocks noGrp="1"/>
          </p:cNvSpPr>
          <p:nvPr>
            <p:ph type="body" sz="quarter" idx="12" hasCustomPrompt="1"/>
          </p:nvPr>
        </p:nvSpPr>
        <p:spPr>
          <a:xfrm>
            <a:off x="533400" y="826737"/>
            <a:ext cx="8077200" cy="468663"/>
          </a:xfrm>
          <a:prstGeom prst="rect">
            <a:avLst/>
          </a:prstGeom>
        </p:spPr>
        <p:txBody>
          <a:bodyPr lIns="0" tIns="0" rIns="0"/>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Tree>
    <p:extLst>
      <p:ext uri="{BB962C8B-B14F-4D97-AF65-F5344CB8AC3E}">
        <p14:creationId xmlns:p14="http://schemas.microsoft.com/office/powerpoint/2010/main" val="2721505337"/>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PC Manager Page 4 Quadr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98E8-FA7C-4968-A225-E59EDB13C62E}"/>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4" name="Text Placeholder 3">
            <a:extLst>
              <a:ext uri="{FF2B5EF4-FFF2-40B4-BE49-F238E27FC236}">
                <a16:creationId xmlns:a16="http://schemas.microsoft.com/office/drawing/2014/main" id="{C6899200-08EB-4FD9-830B-1D4B17A161E1}"/>
              </a:ext>
            </a:extLst>
          </p:cNvPr>
          <p:cNvSpPr>
            <a:spLocks noGrp="1"/>
          </p:cNvSpPr>
          <p:nvPr>
            <p:ph type="body" sz="quarter" idx="21" hasCustomPrompt="1"/>
          </p:nvPr>
        </p:nvSpPr>
        <p:spPr>
          <a:xfrm>
            <a:off x="532820" y="972135"/>
            <a:ext cx="3967743" cy="471370"/>
          </a:xfrm>
          <a:prstGeom prst="rect">
            <a:avLst/>
          </a:prstGeom>
          <a:solidFill>
            <a:schemeClr val="accent1"/>
          </a:solidFill>
        </p:spPr>
        <p:txBody>
          <a:bodyPr anchor="ct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24" name="Text Placeholder 3">
            <a:extLst>
              <a:ext uri="{FF2B5EF4-FFF2-40B4-BE49-F238E27FC236}">
                <a16:creationId xmlns:a16="http://schemas.microsoft.com/office/drawing/2014/main" id="{0CA1E4F5-C98C-4EAC-98E8-F942818FD610}"/>
              </a:ext>
            </a:extLst>
          </p:cNvPr>
          <p:cNvSpPr>
            <a:spLocks noGrp="1"/>
          </p:cNvSpPr>
          <p:nvPr>
            <p:ph type="body" sz="quarter" idx="22" hasCustomPrompt="1"/>
          </p:nvPr>
        </p:nvSpPr>
        <p:spPr>
          <a:xfrm>
            <a:off x="4654227" y="972135"/>
            <a:ext cx="3967743" cy="471370"/>
          </a:xfrm>
          <a:prstGeom prst="rect">
            <a:avLst/>
          </a:prstGeom>
          <a:solidFill>
            <a:schemeClr val="accent1"/>
          </a:solidFill>
        </p:spPr>
        <p:txBody>
          <a:bodyPr anchor="ct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25" name="Text Placeholder 3">
            <a:extLst>
              <a:ext uri="{FF2B5EF4-FFF2-40B4-BE49-F238E27FC236}">
                <a16:creationId xmlns:a16="http://schemas.microsoft.com/office/drawing/2014/main" id="{9CA31421-B3E3-4E5E-AE35-A081D5AAC524}"/>
              </a:ext>
            </a:extLst>
          </p:cNvPr>
          <p:cNvSpPr>
            <a:spLocks noGrp="1"/>
          </p:cNvSpPr>
          <p:nvPr>
            <p:ph type="body" sz="quarter" idx="23" hasCustomPrompt="1"/>
          </p:nvPr>
        </p:nvSpPr>
        <p:spPr>
          <a:xfrm>
            <a:off x="532820" y="3416057"/>
            <a:ext cx="3967743" cy="471370"/>
          </a:xfrm>
          <a:prstGeom prst="rect">
            <a:avLst/>
          </a:prstGeom>
          <a:solidFill>
            <a:schemeClr val="accent1"/>
          </a:solidFill>
        </p:spPr>
        <p:txBody>
          <a:bodyPr anchor="ct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26" name="Text Placeholder 3">
            <a:extLst>
              <a:ext uri="{FF2B5EF4-FFF2-40B4-BE49-F238E27FC236}">
                <a16:creationId xmlns:a16="http://schemas.microsoft.com/office/drawing/2014/main" id="{261BD859-0828-4998-9352-557FE85C2163}"/>
              </a:ext>
            </a:extLst>
          </p:cNvPr>
          <p:cNvSpPr>
            <a:spLocks noGrp="1"/>
          </p:cNvSpPr>
          <p:nvPr>
            <p:ph type="body" sz="quarter" idx="24" hasCustomPrompt="1"/>
          </p:nvPr>
        </p:nvSpPr>
        <p:spPr>
          <a:xfrm>
            <a:off x="4654227" y="3416057"/>
            <a:ext cx="3967743" cy="471370"/>
          </a:xfrm>
          <a:prstGeom prst="rect">
            <a:avLst/>
          </a:prstGeom>
          <a:solidFill>
            <a:schemeClr val="accent1"/>
          </a:solidFill>
        </p:spPr>
        <p:txBody>
          <a:bodyPr anchor="ctr"/>
          <a:lstStyle>
            <a:lvl1pPr algn="ctr">
              <a:spcBef>
                <a:spcPts val="0"/>
              </a:spcBef>
              <a:buNone/>
              <a:defRPr sz="1800" b="1">
                <a:solidFill>
                  <a:schemeClr val="bg1"/>
                </a:solidFill>
              </a:defRPr>
            </a:lvl1pPr>
            <a:lvl2pPr algn="ctr">
              <a:defRPr sz="2000"/>
            </a:lvl2pPr>
            <a:lvl3pPr algn="ctr">
              <a:defRPr sz="2000"/>
            </a:lvl3pPr>
            <a:lvl4pPr algn="ctr">
              <a:defRPr sz="2000"/>
            </a:lvl4pPr>
            <a:lvl5pPr algn="ctr">
              <a:defRPr sz="2000"/>
            </a:lvl5pPr>
          </a:lstStyle>
          <a:p>
            <a:pPr lvl="0"/>
            <a:r>
              <a:rPr lang="en-US" dirty="0"/>
              <a:t>Click to edit title</a:t>
            </a:r>
          </a:p>
        </p:txBody>
      </p:sp>
      <p:sp>
        <p:nvSpPr>
          <p:cNvPr id="15" name="Content Placeholder 2">
            <a:extLst>
              <a:ext uri="{FF2B5EF4-FFF2-40B4-BE49-F238E27FC236}">
                <a16:creationId xmlns:a16="http://schemas.microsoft.com/office/drawing/2014/main" id="{E763CB27-57D8-4045-ACEF-1271B57B285C}"/>
              </a:ext>
            </a:extLst>
          </p:cNvPr>
          <p:cNvSpPr>
            <a:spLocks noGrp="1"/>
          </p:cNvSpPr>
          <p:nvPr>
            <p:ph idx="1"/>
          </p:nvPr>
        </p:nvSpPr>
        <p:spPr>
          <a:xfrm>
            <a:off x="533401" y="1443505"/>
            <a:ext cx="3967166" cy="1819916"/>
          </a:xfrm>
          <a:prstGeom prst="rect">
            <a:avLst/>
          </a:prstGeom>
          <a:solidFill>
            <a:schemeClr val="bg2">
              <a:alpha val="34000"/>
            </a:schemeClr>
          </a:solidFill>
        </p:spPr>
        <p:txBody>
          <a:bodyPr lIns="91440" rIns="91440">
            <a:norm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B2240207-2C72-4DF6-BC51-FA5EB30C5B3D}"/>
              </a:ext>
            </a:extLst>
          </p:cNvPr>
          <p:cNvSpPr>
            <a:spLocks noGrp="1"/>
          </p:cNvSpPr>
          <p:nvPr>
            <p:ph idx="13"/>
          </p:nvPr>
        </p:nvSpPr>
        <p:spPr>
          <a:xfrm>
            <a:off x="4654236" y="1443505"/>
            <a:ext cx="3967166" cy="1819916"/>
          </a:xfrm>
          <a:prstGeom prst="rect">
            <a:avLst/>
          </a:prstGeom>
          <a:solidFill>
            <a:schemeClr val="bg2">
              <a:alpha val="34000"/>
            </a:schemeClr>
          </a:solidFill>
        </p:spPr>
        <p:txBody>
          <a:bodyPr lIns="91440" rIns="91440">
            <a:norm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31A644F5-08AF-401C-B18A-DC2C7981BFC3}"/>
              </a:ext>
            </a:extLst>
          </p:cNvPr>
          <p:cNvSpPr>
            <a:spLocks noGrp="1"/>
          </p:cNvSpPr>
          <p:nvPr>
            <p:ph idx="16"/>
          </p:nvPr>
        </p:nvSpPr>
        <p:spPr>
          <a:xfrm>
            <a:off x="533401" y="3895084"/>
            <a:ext cx="3967166" cy="1819916"/>
          </a:xfrm>
          <a:prstGeom prst="rect">
            <a:avLst/>
          </a:prstGeom>
          <a:solidFill>
            <a:schemeClr val="bg2">
              <a:alpha val="34000"/>
            </a:schemeClr>
          </a:solidFill>
        </p:spPr>
        <p:txBody>
          <a:bodyPr lIns="91440" rIns="91440">
            <a:norm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65B53F20-6E82-4F83-BC9A-FB60F5D9B823}"/>
              </a:ext>
            </a:extLst>
          </p:cNvPr>
          <p:cNvSpPr>
            <a:spLocks noGrp="1"/>
          </p:cNvSpPr>
          <p:nvPr>
            <p:ph idx="17"/>
          </p:nvPr>
        </p:nvSpPr>
        <p:spPr>
          <a:xfrm>
            <a:off x="4654236" y="3895084"/>
            <a:ext cx="3967166" cy="1819916"/>
          </a:xfrm>
          <a:prstGeom prst="rect">
            <a:avLst/>
          </a:prstGeom>
          <a:solidFill>
            <a:schemeClr val="bg2">
              <a:alpha val="34000"/>
            </a:schemeClr>
          </a:solidFill>
        </p:spPr>
        <p:txBody>
          <a:bodyPr lIns="91440" rIns="91440">
            <a:normAutofit/>
          </a:bodyPr>
          <a:lstStyle>
            <a:lvl1pPr marL="233351" indent="-233351">
              <a:buFont typeface="Wingdings" panose="05000000000000000000" pitchFamily="2" charset="2"/>
              <a:buChar char="§"/>
              <a:defRPr sz="1200" b="1">
                <a:solidFill>
                  <a:srgbClr val="002060"/>
                </a:solidFill>
                <a:latin typeface="+mn-lt"/>
              </a:defRPr>
            </a:lvl1pPr>
            <a:lvl2pPr marL="573060" indent="-231764">
              <a:buClr>
                <a:schemeClr val="tx2"/>
              </a:buClr>
              <a:buFont typeface="Verdana" panose="020B0604030504040204" pitchFamily="34" charset="0"/>
              <a:buChar char="‒"/>
              <a:tabLst/>
              <a:defRPr sz="1200">
                <a:solidFill>
                  <a:schemeClr val="tx1"/>
                </a:solidFill>
                <a:latin typeface="+mn-lt"/>
              </a:defRPr>
            </a:lvl2pPr>
            <a:lvl3pPr marL="914354" indent="-233351">
              <a:buClr>
                <a:schemeClr val="tx2"/>
              </a:buClr>
              <a:buFont typeface="Wingdings" panose="05000000000000000000" pitchFamily="2" charset="2"/>
              <a:buChar char="§"/>
              <a:tabLst/>
              <a:defRPr sz="1100">
                <a:solidFill>
                  <a:schemeClr val="tx1"/>
                </a:solidFill>
                <a:latin typeface="+mn-lt"/>
              </a:defRPr>
            </a:lvl3pPr>
            <a:lvl4pPr marL="1255651" indent="-228589">
              <a:buClr>
                <a:schemeClr val="tx2"/>
              </a:buClr>
              <a:buFont typeface="Verdana" panose="020B0604030504040204" pitchFamily="34" charset="0"/>
              <a:buChar char="‒"/>
              <a:defRPr sz="1050">
                <a:solidFill>
                  <a:schemeClr val="tx1"/>
                </a:solidFill>
                <a:latin typeface="+mn-lt"/>
              </a:defRPr>
            </a:lvl4pPr>
            <a:lvl5pPr marL="1374706" indent="-228589">
              <a:defRPr sz="1000">
                <a:solidFill>
                  <a:srgbClr val="4D4E54"/>
                </a:solidFill>
                <a:latin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Footer Placeholder 5">
            <a:extLst>
              <a:ext uri="{FF2B5EF4-FFF2-40B4-BE49-F238E27FC236}">
                <a16:creationId xmlns:a16="http://schemas.microsoft.com/office/drawing/2014/main" id="{36350B4D-D98C-4C99-A770-5E08B4F4D5AD}"/>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Tree>
  </p:cSld>
  <p:clrMapOvr>
    <a:masterClrMapping/>
  </p:clrMapOvr>
  <p:extLst>
    <p:ext uri="{DCECCB84-F9BA-43D5-87BE-67443E8EF086}">
      <p15:sldGuideLst xmlns:p15="http://schemas.microsoft.com/office/powerpoint/2012/main">
        <p15:guide id="1" orient="horz" pos="3600" userDrawn="1">
          <p15:clr>
            <a:srgbClr val="FBAE40"/>
          </p15:clr>
        </p15:guide>
        <p15:guide id="2" orient="horz"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EPC Table of Conten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BA8C40-5F27-42C3-8C8A-487C028C80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88"/>
            <a:ext cx="9144000" cy="6401287"/>
          </a:xfrm>
          <a:prstGeom prst="rect">
            <a:avLst/>
          </a:prstGeom>
        </p:spPr>
      </p:pic>
      <p:sp>
        <p:nvSpPr>
          <p:cNvPr id="20" name="Rectangle 19">
            <a:extLst>
              <a:ext uri="{FF2B5EF4-FFF2-40B4-BE49-F238E27FC236}">
                <a16:creationId xmlns:a16="http://schemas.microsoft.com/office/drawing/2014/main" id="{AEE8AEF7-D2DF-4EEF-B607-D044FA3079E6}"/>
              </a:ext>
            </a:extLst>
          </p:cNvPr>
          <p:cNvSpPr/>
          <p:nvPr userDrawn="1"/>
        </p:nvSpPr>
        <p:spPr>
          <a:xfrm>
            <a:off x="4572000" y="-1"/>
            <a:ext cx="4572000" cy="64008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 name="Straight Connector 20">
            <a:extLst>
              <a:ext uri="{FF2B5EF4-FFF2-40B4-BE49-F238E27FC236}">
                <a16:creationId xmlns:a16="http://schemas.microsoft.com/office/drawing/2014/main" id="{4BC744C1-DF5A-48EE-B439-E0D1E59C62C0}"/>
              </a:ext>
            </a:extLst>
          </p:cNvPr>
          <p:cNvCxnSpPr>
            <a:cxnSpLocks/>
          </p:cNvCxnSpPr>
          <p:nvPr userDrawn="1"/>
        </p:nvCxnSpPr>
        <p:spPr>
          <a:xfrm flipV="1">
            <a:off x="457200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5">
            <a:extLst>
              <a:ext uri="{FF2B5EF4-FFF2-40B4-BE49-F238E27FC236}">
                <a16:creationId xmlns:a16="http://schemas.microsoft.com/office/drawing/2014/main" id="{88DD1DE6-8958-451E-906B-AC079CE4D4E1}"/>
              </a:ext>
            </a:extLst>
          </p:cNvPr>
          <p:cNvSpPr>
            <a:spLocks noGrp="1"/>
          </p:cNvSpPr>
          <p:nvPr>
            <p:ph type="title" hasCustomPrompt="1"/>
          </p:nvPr>
        </p:nvSpPr>
        <p:spPr>
          <a:xfrm>
            <a:off x="5014912" y="323857"/>
            <a:ext cx="3595688" cy="1993427"/>
          </a:xfrm>
          <a:prstGeom prst="rect">
            <a:avLst/>
          </a:prstGeom>
        </p:spPr>
        <p:txBody>
          <a:bodyPr anchor="b">
            <a:normAutofit/>
          </a:bodyPr>
          <a:lstStyle>
            <a:lvl1pPr algn="l">
              <a:lnSpc>
                <a:spcPts val="3400"/>
              </a:lnSpc>
              <a:spcBef>
                <a:spcPts val="0"/>
              </a:spcBef>
              <a:defRPr sz="3200" b="1" cap="all" baseline="0">
                <a:solidFill>
                  <a:schemeClr val="accent2"/>
                </a:solidFill>
              </a:defRPr>
            </a:lvl1pPr>
          </a:lstStyle>
          <a:p>
            <a:r>
              <a:rPr lang="en-US" dirty="0"/>
              <a:t>Click to edit AGENDA title</a:t>
            </a:r>
          </a:p>
        </p:txBody>
      </p:sp>
      <p:sp>
        <p:nvSpPr>
          <p:cNvPr id="25" name="Text Placeholder 24">
            <a:extLst>
              <a:ext uri="{FF2B5EF4-FFF2-40B4-BE49-F238E27FC236}">
                <a16:creationId xmlns:a16="http://schemas.microsoft.com/office/drawing/2014/main" id="{5C083741-9448-44B8-8853-3A8CEBE1F9D4}"/>
              </a:ext>
            </a:extLst>
          </p:cNvPr>
          <p:cNvSpPr>
            <a:spLocks noGrp="1"/>
          </p:cNvSpPr>
          <p:nvPr>
            <p:ph type="body" sz="quarter" idx="10" hasCustomPrompt="1"/>
          </p:nvPr>
        </p:nvSpPr>
        <p:spPr>
          <a:xfrm>
            <a:off x="5014912" y="2457457"/>
            <a:ext cx="3595688" cy="3555527"/>
          </a:xfrm>
          <a:prstGeom prst="rect">
            <a:avLst/>
          </a:prstGeom>
        </p:spPr>
        <p:txBody>
          <a:bodyPr lIns="0" rIns="0"/>
          <a:lstStyle>
            <a:lvl1pPr>
              <a:spcBef>
                <a:spcPts val="0"/>
              </a:spcBef>
              <a:spcAft>
                <a:spcPts val="900"/>
              </a:spcAft>
              <a:buFont typeface="Wingdings" panose="05000000000000000000" pitchFamily="2" charset="2"/>
              <a:buChar char="§"/>
              <a:defRPr sz="1800">
                <a:solidFill>
                  <a:schemeClr val="bg1"/>
                </a:solidFill>
              </a:defRPr>
            </a:lvl1pPr>
            <a:lvl2pPr>
              <a:buFont typeface="Wingdings" panose="05000000000000000000" pitchFamily="2" charset="2"/>
              <a:buChar char="§"/>
              <a:defRPr>
                <a:solidFill>
                  <a:schemeClr val="bg1"/>
                </a:solidFill>
              </a:defRPr>
            </a:lvl2pPr>
            <a:lvl3pPr>
              <a:buFont typeface="Wingdings" panose="05000000000000000000" pitchFamily="2" charset="2"/>
              <a:buChar char="§"/>
              <a:defRPr>
                <a:solidFill>
                  <a:schemeClr val="bg1"/>
                </a:solidFill>
              </a:defRPr>
            </a:lvl3pPr>
            <a:lvl4pPr>
              <a:buFont typeface="Wingdings" panose="05000000000000000000" pitchFamily="2" charset="2"/>
              <a:buChar char="§"/>
              <a:defRPr>
                <a:solidFill>
                  <a:schemeClr val="bg1"/>
                </a:solidFill>
              </a:defRPr>
            </a:lvl4pPr>
            <a:lvl5pPr>
              <a:buFont typeface="Wingdings" panose="05000000000000000000" pitchFamily="2" charset="2"/>
              <a:buChar char="§"/>
              <a:defRPr>
                <a:solidFill>
                  <a:schemeClr val="bg1"/>
                </a:solidFill>
              </a:defRPr>
            </a:lvl5pPr>
          </a:lstStyle>
          <a:p>
            <a:pPr lvl="0"/>
            <a:r>
              <a:rPr lang="en-US" dirty="0"/>
              <a:t>Agenda item one</a:t>
            </a:r>
          </a:p>
          <a:p>
            <a:pPr lvl="0"/>
            <a:r>
              <a:rPr lang="en-US" dirty="0"/>
              <a:t>Agenda item two</a:t>
            </a:r>
          </a:p>
          <a:p>
            <a:pPr lvl="0"/>
            <a:r>
              <a:rPr lang="en-US" dirty="0"/>
              <a:t>Agenda item three</a:t>
            </a:r>
          </a:p>
          <a:p>
            <a:pPr lvl="0"/>
            <a:r>
              <a:rPr lang="en-US" dirty="0"/>
              <a:t>Agenda item four</a:t>
            </a:r>
          </a:p>
        </p:txBody>
      </p:sp>
      <p:pic>
        <p:nvPicPr>
          <p:cNvPr id="14" name="Picture 13">
            <a:extLst>
              <a:ext uri="{FF2B5EF4-FFF2-40B4-BE49-F238E27FC236}">
                <a16:creationId xmlns:a16="http://schemas.microsoft.com/office/drawing/2014/main" id="{EB707B46-9011-4D85-8EFB-D6B4695BE32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10" name="TextBox 9">
            <a:extLst>
              <a:ext uri="{FF2B5EF4-FFF2-40B4-BE49-F238E27FC236}">
                <a16:creationId xmlns:a16="http://schemas.microsoft.com/office/drawing/2014/main" id="{6F2F5185-4F30-4876-BBC5-01DD87FA3976}"/>
              </a:ext>
            </a:extLst>
          </p:cNvPr>
          <p:cNvSpPr txBox="1"/>
          <p:nvPr userDrawn="1"/>
        </p:nvSpPr>
        <p:spPr>
          <a:xfrm>
            <a:off x="659755"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EPC Blank Layout">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980088154"/>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PC Disclosur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952500"/>
            <a:ext cx="8077200" cy="4762500"/>
          </a:xfrm>
          <a:prstGeom prst="rect">
            <a:avLst/>
          </a:prstGeom>
        </p:spPr>
        <p:txBody>
          <a:bodyPr lIns="0" rIns="0">
            <a:noAutofit/>
          </a:bodyPr>
          <a:lstStyle>
            <a:lvl1pPr marL="0" indent="0" algn="just">
              <a:spcBef>
                <a:spcPts val="0"/>
              </a:spcBef>
              <a:spcAft>
                <a:spcPts val="1200"/>
              </a:spcAft>
              <a:buFont typeface="Wingdings" panose="05000000000000000000" pitchFamily="2" charset="2"/>
              <a:buNone/>
              <a:defRPr sz="1200" b="0">
                <a:solidFill>
                  <a:schemeClr val="tx1"/>
                </a:solidFill>
                <a:latin typeface="+mn-lt"/>
              </a:defRPr>
            </a:lvl1pPr>
            <a:lvl2pPr marL="573060" indent="-231764">
              <a:buClr>
                <a:schemeClr val="tx2"/>
              </a:buClr>
              <a:buFont typeface="Verdana" panose="020B0604030504040204" pitchFamily="34" charset="0"/>
              <a:buNone/>
              <a:tabLst/>
              <a:defRPr sz="2000">
                <a:solidFill>
                  <a:schemeClr val="tx1"/>
                </a:solidFill>
                <a:latin typeface="+mn-lt"/>
              </a:defRPr>
            </a:lvl2pPr>
            <a:lvl3pPr marL="914354" indent="-233351">
              <a:buClr>
                <a:schemeClr val="tx2"/>
              </a:buClr>
              <a:buFont typeface="Wingdings" panose="05000000000000000000" pitchFamily="2" charset="2"/>
              <a:buNone/>
              <a:tabLst/>
              <a:defRPr sz="1800">
                <a:solidFill>
                  <a:schemeClr val="tx1"/>
                </a:solidFill>
                <a:latin typeface="+mn-lt"/>
              </a:defRPr>
            </a:lvl3pPr>
            <a:lvl4pPr marL="0" indent="0" algn="just">
              <a:spcBef>
                <a:spcPts val="0"/>
              </a:spcBef>
              <a:spcAft>
                <a:spcPts val="1200"/>
              </a:spcAft>
              <a:buClr>
                <a:schemeClr val="tx2"/>
              </a:buClr>
              <a:buFont typeface="Verdana" panose="020B0604030504040204" pitchFamily="34" charset="0"/>
              <a:buNone/>
              <a:defRPr sz="1200" b="0">
                <a:solidFill>
                  <a:schemeClr val="tx1"/>
                </a:solidFill>
                <a:latin typeface="+mn-lt"/>
              </a:defRPr>
            </a:lvl4pPr>
            <a:lvl5pPr marL="1374706" indent="-228589">
              <a:defRPr sz="1000">
                <a:solidFill>
                  <a:srgbClr val="4D4E54"/>
                </a:solidFill>
                <a:latin typeface="Verdana" pitchFamily="34" charset="0"/>
              </a:defRPr>
            </a:lvl5pPr>
          </a:lstStyle>
          <a:p>
            <a:pPr lvl="0"/>
            <a:r>
              <a:rPr lang="en-US" dirty="0"/>
              <a:t>Click to edit Disclosure Text</a:t>
            </a:r>
          </a:p>
          <a:p>
            <a:pPr lvl="3"/>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675819607"/>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PC Closin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F97163-5997-4E22-B543-CD0C4AA6B5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9144000" cy="6400801"/>
          </a:xfrm>
          <a:prstGeom prst="rect">
            <a:avLst/>
          </a:prstGeom>
        </p:spPr>
      </p:pic>
      <p:sp>
        <p:nvSpPr>
          <p:cNvPr id="12" name="Rectangle 11">
            <a:extLst>
              <a:ext uri="{FF2B5EF4-FFF2-40B4-BE49-F238E27FC236}">
                <a16:creationId xmlns:a16="http://schemas.microsoft.com/office/drawing/2014/main" id="{1FE396DD-6D43-469E-AAA3-BDD9A47A715D}"/>
              </a:ext>
            </a:extLst>
          </p:cNvPr>
          <p:cNvSpPr/>
          <p:nvPr userDrawn="1"/>
        </p:nvSpPr>
        <p:spPr>
          <a:xfrm>
            <a:off x="0" y="0"/>
            <a:ext cx="9144000" cy="64008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hasCustomPrompt="1"/>
          </p:nvPr>
        </p:nvSpPr>
        <p:spPr>
          <a:xfrm>
            <a:off x="1108787" y="535409"/>
            <a:ext cx="6926427" cy="2781299"/>
          </a:xfrm>
          <a:prstGeom prst="rect">
            <a:avLst/>
          </a:prstGeom>
        </p:spPr>
        <p:txBody>
          <a:bodyPr anchor="b"/>
          <a:lstStyle>
            <a:lvl1pPr algn="ctr">
              <a:lnSpc>
                <a:spcPts val="3800"/>
              </a:lnSpc>
              <a:spcBef>
                <a:spcPts val="0"/>
              </a:spcBef>
              <a:defRPr sz="3600" b="1" cap="all" baseline="0">
                <a:solidFill>
                  <a:schemeClr val="accent2"/>
                </a:solidFill>
              </a:defRPr>
            </a:lvl1pPr>
          </a:lstStyle>
          <a:p>
            <a:r>
              <a:rPr lang="en-US" dirty="0"/>
              <a:t>Click to edit DIVIDER title</a:t>
            </a:r>
          </a:p>
        </p:txBody>
      </p:sp>
      <p:sp>
        <p:nvSpPr>
          <p:cNvPr id="3" name="Text Placeholder 2">
            <a:extLst>
              <a:ext uri="{FF2B5EF4-FFF2-40B4-BE49-F238E27FC236}">
                <a16:creationId xmlns:a16="http://schemas.microsoft.com/office/drawing/2014/main" id="{1B765BFA-5C89-4880-B780-6097B32AF20C}"/>
              </a:ext>
            </a:extLst>
          </p:cNvPr>
          <p:cNvSpPr>
            <a:spLocks noGrp="1"/>
          </p:cNvSpPr>
          <p:nvPr>
            <p:ph type="body" sz="quarter" idx="10" hasCustomPrompt="1"/>
          </p:nvPr>
        </p:nvSpPr>
        <p:spPr>
          <a:xfrm>
            <a:off x="1108787" y="3412957"/>
            <a:ext cx="6926427" cy="1175086"/>
          </a:xfrm>
          <a:prstGeom prst="rect">
            <a:avLst/>
          </a:prstGeom>
        </p:spPr>
        <p:txBody>
          <a:bodyPr lIns="0"/>
          <a:lstStyle>
            <a:lvl1pPr marL="0" indent="0" algn="ctr">
              <a:buNone/>
              <a:defRPr sz="2400" b="0">
                <a:solidFill>
                  <a:schemeClr val="bg1"/>
                </a:solidFill>
              </a:defRPr>
            </a:lvl1pPr>
            <a:lvl2pPr>
              <a:buNone/>
              <a:defRPr/>
            </a:lvl2pPr>
            <a:lvl3pPr>
              <a:buNone/>
              <a:defRPr/>
            </a:lvl3pPr>
            <a:lvl4pPr>
              <a:buNone/>
              <a:defRPr/>
            </a:lvl4pPr>
            <a:lvl5pPr>
              <a:buNone/>
              <a:defRPr/>
            </a:lvl5pPr>
          </a:lstStyle>
          <a:p>
            <a:pPr lvl="0"/>
            <a:r>
              <a:rPr lang="en-US" dirty="0"/>
              <a:t>Click to edit divider subtitle</a:t>
            </a:r>
          </a:p>
        </p:txBody>
      </p:sp>
      <p:pic>
        <p:nvPicPr>
          <p:cNvPr id="14" name="Picture 13">
            <a:extLst>
              <a:ext uri="{FF2B5EF4-FFF2-40B4-BE49-F238E27FC236}">
                <a16:creationId xmlns:a16="http://schemas.microsoft.com/office/drawing/2014/main" id="{6E97B88F-3418-485C-A807-1C885ECC6C48}"/>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9" name="TextBox 8">
            <a:extLst>
              <a:ext uri="{FF2B5EF4-FFF2-40B4-BE49-F238E27FC236}">
                <a16:creationId xmlns:a16="http://schemas.microsoft.com/office/drawing/2014/main" id="{C0F95417-C83B-4365-A6D5-297C83B017E9}"/>
              </a:ext>
            </a:extLst>
          </p:cNvPr>
          <p:cNvSpPr txBox="1"/>
          <p:nvPr userDrawn="1"/>
        </p:nvSpPr>
        <p:spPr>
          <a:xfrm>
            <a:off x="659752"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Tree>
    <p:extLst>
      <p:ext uri="{BB962C8B-B14F-4D97-AF65-F5344CB8AC3E}">
        <p14:creationId xmlns:p14="http://schemas.microsoft.com/office/powerpoint/2010/main" val="2456869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NEPC 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4419600"/>
          </a:xfrm>
          <a:prstGeom prst="rect">
            <a:avLst/>
          </a:prstGeom>
        </p:spPr>
        <p:txBody>
          <a:bodyPr lIns="0" rIns="0">
            <a:noAutofit/>
          </a:bodyPr>
          <a:lstStyle>
            <a:lvl1pPr marL="233351" indent="-233351">
              <a:spcBef>
                <a:spcPts val="1200"/>
              </a:spcBef>
              <a:buFont typeface="Wingdings" panose="05000000000000000000" pitchFamily="2" charset="2"/>
              <a:buChar char="§"/>
              <a:defRPr sz="1800" b="1">
                <a:solidFill>
                  <a:srgbClr val="002060"/>
                </a:solidFill>
                <a:latin typeface="+mn-lt"/>
              </a:defRPr>
            </a:lvl1pPr>
            <a:lvl2pPr marL="573060" indent="-231764">
              <a:buClr>
                <a:schemeClr val="tx2"/>
              </a:buClr>
              <a:buFont typeface="Verdana" panose="020B0604030504040204" pitchFamily="34" charset="0"/>
              <a:buChar char="‒"/>
              <a:tabLst/>
              <a:defRPr sz="1800">
                <a:solidFill>
                  <a:schemeClr val="tx1"/>
                </a:solidFill>
                <a:latin typeface="+mn-lt"/>
              </a:defRPr>
            </a:lvl2pPr>
            <a:lvl3pPr marL="914354" indent="-233351">
              <a:buClr>
                <a:schemeClr val="tx2"/>
              </a:buClr>
              <a:buFont typeface="Wingdings" panose="05000000000000000000" pitchFamily="2" charset="2"/>
              <a:buChar char="§"/>
              <a:tabLst/>
              <a:defRPr sz="1600">
                <a:solidFill>
                  <a:schemeClr val="tx1"/>
                </a:solidFill>
                <a:latin typeface="+mn-lt"/>
              </a:defRPr>
            </a:lvl3pPr>
            <a:lvl4pPr marL="1255651" indent="-228589">
              <a:buClr>
                <a:schemeClr val="tx2"/>
              </a:buClr>
              <a:buFont typeface="Verdana" panose="020B0604030504040204" pitchFamily="34" charset="0"/>
              <a:buChar char="‒"/>
              <a:defRPr sz="1400">
                <a:solidFill>
                  <a:schemeClr val="tx1"/>
                </a:solidFill>
                <a:latin typeface="+mn-lt"/>
              </a:defRPr>
            </a:lvl4pPr>
            <a:lvl5pPr marL="1374706" indent="-228589">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8" name="Text Placeholder 10">
            <a:extLst>
              <a:ext uri="{FF2B5EF4-FFF2-40B4-BE49-F238E27FC236}">
                <a16:creationId xmlns:a16="http://schemas.microsoft.com/office/drawing/2014/main" id="{27A0CE57-9DF6-44AA-BF83-C76C2DB71271}"/>
              </a:ext>
            </a:extLst>
          </p:cNvPr>
          <p:cNvSpPr>
            <a:spLocks noGrp="1"/>
          </p:cNvSpPr>
          <p:nvPr>
            <p:ph type="body" sz="quarter" idx="12" hasCustomPrompt="1"/>
          </p:nvPr>
        </p:nvSpPr>
        <p:spPr>
          <a:xfrm>
            <a:off x="533400" y="826737"/>
            <a:ext cx="8077200" cy="468663"/>
          </a:xfrm>
          <a:prstGeom prst="rect">
            <a:avLst/>
          </a:prstGeom>
        </p:spPr>
        <p:txBody>
          <a:bodyPr lIns="0" tIns="0" rIns="0">
            <a:noAutofit/>
          </a:bodyPr>
          <a:lstStyle>
            <a:lvl1pPr marL="0" indent="0">
              <a:lnSpc>
                <a:spcPts val="2000"/>
              </a:lnSpc>
              <a:spcBef>
                <a:spcPts val="0"/>
              </a:spcBef>
              <a:buNone/>
              <a:defRPr sz="2000" cap="all" baseline="0">
                <a:solidFill>
                  <a:schemeClr val="tx1"/>
                </a:solidFill>
              </a:defRPr>
            </a:lvl1pPr>
          </a:lstStyle>
          <a:p>
            <a:pPr lvl="0"/>
            <a:r>
              <a:rPr lang="en-US" dirty="0"/>
              <a:t>CLICK TO EDIT SUBTITLE</a:t>
            </a:r>
          </a:p>
        </p:txBody>
      </p:sp>
      <p:sp>
        <p:nvSpPr>
          <p:cNvPr id="6" name="Slide Number Placeholder 5">
            <a:extLst>
              <a:ext uri="{FF2B5EF4-FFF2-40B4-BE49-F238E27FC236}">
                <a16:creationId xmlns:a16="http://schemas.microsoft.com/office/drawing/2014/main" id="{79A58323-6C77-4B92-86E4-69A7BE06630A}"/>
              </a:ext>
            </a:extLst>
          </p:cNvPr>
          <p:cNvSpPr>
            <a:spLocks noGrp="1"/>
          </p:cNvSpPr>
          <p:nvPr>
            <p:ph type="sldNum" sz="quarter" idx="4"/>
          </p:nvPr>
        </p:nvSpPr>
        <p:spPr>
          <a:xfrm>
            <a:off x="8054055" y="6546081"/>
            <a:ext cx="821107"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
        <p:nvSpPr>
          <p:cNvPr id="11" name="Text Placeholder 5">
            <a:extLst>
              <a:ext uri="{FF2B5EF4-FFF2-40B4-BE49-F238E27FC236}">
                <a16:creationId xmlns:a16="http://schemas.microsoft.com/office/drawing/2014/main" id="{A63BE98E-C5ED-414F-9FD0-BB226F0489ED}"/>
              </a:ext>
            </a:extLst>
          </p:cNvPr>
          <p:cNvSpPr>
            <a:spLocks noGrp="1"/>
          </p:cNvSpPr>
          <p:nvPr>
            <p:ph type="body" sz="quarter" idx="26" hasCustomPrompt="1"/>
          </p:nvPr>
        </p:nvSpPr>
        <p:spPr>
          <a:xfrm>
            <a:off x="1143004" y="5873120"/>
            <a:ext cx="7467596" cy="429768"/>
          </a:xfrm>
          <a:prstGeom prst="rect">
            <a:avLst/>
          </a:prstGeom>
          <a:ln>
            <a:noFill/>
          </a:ln>
        </p:spPr>
        <p:txBody>
          <a:bodyPr lIns="0" tIns="0" rIns="0" bIns="0" anchor="b"/>
          <a:lstStyle>
            <a:lvl1pPr marL="0" indent="0">
              <a:buFontTx/>
              <a:buNone/>
              <a:defRPr lang="en-US" sz="800" dirty="0">
                <a:solidFill>
                  <a:schemeClr val="bg1">
                    <a:lumMod val="50000"/>
                  </a:schemeClr>
                </a:solidFill>
              </a:defRPr>
            </a:lvl1pPr>
          </a:lstStyle>
          <a:p>
            <a:pPr marL="342882" lvl="0" indent="-342882">
              <a:spcBef>
                <a:spcPts val="0"/>
              </a:spcBef>
            </a:pPr>
            <a:r>
              <a:rPr lang="en-US" dirty="0"/>
              <a:t>Source:</a:t>
            </a:r>
          </a:p>
        </p:txBody>
      </p:sp>
    </p:spTree>
    <p:extLst>
      <p:ext uri="{BB962C8B-B14F-4D97-AF65-F5344CB8AC3E}">
        <p14:creationId xmlns:p14="http://schemas.microsoft.com/office/powerpoint/2010/main" val="1838240088"/>
      </p:ext>
    </p:extLst>
  </p:cSld>
  <p:clrMapOvr>
    <a:masterClrMapping/>
  </p:clrMapOvr>
  <p:extLst>
    <p:ext uri="{DCECCB84-F9BA-43D5-87BE-67443E8EF086}">
      <p15:sldGuideLst xmlns:p15="http://schemas.microsoft.com/office/powerpoint/2012/main">
        <p15:guide id="1" orient="horz" pos="816">
          <p15:clr>
            <a:srgbClr val="FBAE40"/>
          </p15:clr>
        </p15:guide>
        <p15:guide id="2" orient="horz" pos="36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NEPC Divider Page">
    <p:spTree>
      <p:nvGrpSpPr>
        <p:cNvPr id="1" name=""/>
        <p:cNvGrpSpPr/>
        <p:nvPr/>
      </p:nvGrpSpPr>
      <p:grpSpPr>
        <a:xfrm>
          <a:off x="0" y="0"/>
          <a:ext cx="0" cy="0"/>
          <a:chOff x="0" y="0"/>
          <a:chExt cx="0" cy="0"/>
        </a:xfrm>
      </p:grpSpPr>
      <p:sp>
        <p:nvSpPr>
          <p:cNvPr id="17" name="Rectangle 16"/>
          <p:cNvSpPr/>
          <p:nvPr userDrawn="1"/>
        </p:nvSpPr>
        <p:spPr>
          <a:xfrm>
            <a:off x="0" y="1472899"/>
            <a:ext cx="9144000" cy="34313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345720" y="5729917"/>
            <a:ext cx="2030691" cy="379591"/>
          </a:xfrm>
          <a:prstGeom prst="rect">
            <a:avLst/>
          </a:prstGeom>
          <a:noFill/>
        </p:spPr>
        <p:txBody>
          <a:bodyPr wrap="square" rtlCol="0">
            <a:spAutoFit/>
          </a:bodyPr>
          <a:lstStyle/>
          <a:p>
            <a:r>
              <a:rPr lang="en-US" sz="2800" baseline="3000" dirty="0">
                <a:solidFill>
                  <a:srgbClr val="002060"/>
                </a:solidFill>
                <a:latin typeface="Verdana" panose="020B0604030504040204" pitchFamily="34" charset="0"/>
                <a:ea typeface="Verdana" panose="020B0604030504040204" pitchFamily="34" charset="0"/>
                <a:cs typeface="Verdana" panose="020B0604030504040204" pitchFamily="34" charset="0"/>
              </a:rPr>
              <a:t>NEPC, LLC</a:t>
            </a:r>
            <a:endParaRPr lang="en-US" sz="2800" baseline="3000" dirty="0">
              <a:solidFill>
                <a:srgbClr val="002060"/>
              </a:solidFill>
              <a:latin typeface="Verdana" panose="020B0604030504040204" pitchFamily="34" charset="0"/>
            </a:endParaRPr>
          </a:p>
        </p:txBody>
      </p:sp>
      <p:cxnSp>
        <p:nvCxnSpPr>
          <p:cNvPr id="15" name="Straight Connector 14"/>
          <p:cNvCxnSpPr>
            <a:cxnSpLocks/>
          </p:cNvCxnSpPr>
          <p:nvPr userDrawn="1"/>
        </p:nvCxnSpPr>
        <p:spPr>
          <a:xfrm flipH="1">
            <a:off x="1753386" y="5920509"/>
            <a:ext cx="7390614"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9525" y="1472899"/>
            <a:ext cx="9144000" cy="3431357"/>
            <a:chOff x="0" y="1472899"/>
            <a:chExt cx="9172281" cy="3431357"/>
          </a:xfrm>
        </p:grpSpPr>
        <p:cxnSp>
          <p:nvCxnSpPr>
            <p:cNvPr id="20" name="Straight Connector 19"/>
            <p:cNvCxnSpPr>
              <a:cxnSpLocks/>
            </p:cNvCxnSpPr>
            <p:nvPr/>
          </p:nvCxnSpPr>
          <p:spPr>
            <a:xfrm>
              <a:off x="0" y="4904256"/>
              <a:ext cx="9172281" cy="0"/>
            </a:xfrm>
            <a:prstGeom prst="line">
              <a:avLst/>
            </a:prstGeom>
            <a:ln w="50800">
              <a:solidFill>
                <a:srgbClr val="D8D8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0" y="1472899"/>
              <a:ext cx="9172281" cy="0"/>
            </a:xfrm>
            <a:prstGeom prst="line">
              <a:avLst/>
            </a:prstGeom>
            <a:ln w="50800">
              <a:solidFill>
                <a:srgbClr val="D8D8D8"/>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1600200" y="1504950"/>
            <a:ext cx="5867400" cy="3380256"/>
          </a:xfrm>
          <a:prstGeom prst="rect">
            <a:avLst/>
          </a:prstGeom>
        </p:spPr>
        <p:txBody>
          <a:bodyPr anchor="ctr"/>
          <a:lstStyle>
            <a:lvl1pPr algn="ctr">
              <a:spcBef>
                <a:spcPts val="0"/>
              </a:spcBef>
              <a:defRPr sz="4000"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21942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EPC mai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467600" cy="5257800"/>
          </a:xfrm>
          <a:prstGeom prst="rect">
            <a:avLst/>
          </a:prstGeom>
        </p:spPr>
        <p:txBody>
          <a:bodyPr>
            <a:noAutofit/>
          </a:bodyPr>
          <a:lstStyle>
            <a:lvl1pPr marL="233363" indent="-233363">
              <a:defRPr sz="1400" b="1">
                <a:solidFill>
                  <a:srgbClr val="002060"/>
                </a:solidFill>
                <a:latin typeface="Verdana" pitchFamily="34" charset="0"/>
              </a:defRPr>
            </a:lvl1pPr>
            <a:lvl2pPr marL="573088" indent="-231775">
              <a:tabLst/>
              <a:defRPr sz="1200">
                <a:solidFill>
                  <a:srgbClr val="4D4E54"/>
                </a:solidFill>
                <a:latin typeface="Verdana" pitchFamily="34" charset="0"/>
              </a:defRPr>
            </a:lvl2pPr>
            <a:lvl3pPr marL="798513" indent="-233363">
              <a:tabLst/>
              <a:defRPr sz="1100">
                <a:solidFill>
                  <a:srgbClr val="4D4E54"/>
                </a:solidFill>
                <a:latin typeface="Verdana" pitchFamily="34" charset="0"/>
              </a:defRPr>
            </a:lvl3pPr>
            <a:lvl4pPr marL="1033463" indent="-228600">
              <a:defRPr sz="900">
                <a:solidFill>
                  <a:srgbClr val="4D4E54"/>
                </a:solidFill>
                <a:latin typeface="Verdana" pitchFamily="34" charset="0"/>
              </a:defRPr>
            </a:lvl4pPr>
            <a:lvl5pPr marL="1374775" indent="-228600">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362597" y="111421"/>
            <a:ext cx="8229600" cy="42212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2400" b="1" cap="all" baseline="0">
                <a:solidFill>
                  <a:srgbClr val="4D4E54"/>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B9F459C5-D201-49C9-A701-E5F8CEC6F7D4}" type="slidenum">
              <a:rPr lang="en-US" smtClean="0"/>
              <a:pPr/>
              <a:t>‹#›</a:t>
            </a:fld>
            <a:endParaRPr lang="en-US" dirty="0"/>
          </a:p>
        </p:txBody>
      </p:sp>
      <p:sp>
        <p:nvSpPr>
          <p:cNvPr id="7" name="Date Placeholder 4"/>
          <p:cNvSpPr>
            <a:spLocks noGrp="1"/>
          </p:cNvSpPr>
          <p:nvPr>
            <p:ph type="dt" sz="half" idx="2"/>
          </p:nvPr>
        </p:nvSpPr>
        <p:spPr>
          <a:xfrm>
            <a:off x="7078649" y="6567137"/>
            <a:ext cx="1676400" cy="230565"/>
          </a:xfrm>
          <a:prstGeom prst="rect">
            <a:avLst/>
          </a:prstGeom>
        </p:spPr>
        <p:txBody>
          <a:bodyPr/>
          <a:lstStyle>
            <a:lvl1pPr algn="r">
              <a:defRPr sz="800">
                <a:solidFill>
                  <a:srgbClr val="4D4E54"/>
                </a:solidFill>
              </a:defRPr>
            </a:lvl1pPr>
          </a:lstStyle>
          <a:p>
            <a:endParaRPr lang="en-US" dirty="0"/>
          </a:p>
        </p:txBody>
      </p:sp>
    </p:spTree>
    <p:extLst>
      <p:ext uri="{BB962C8B-B14F-4D97-AF65-F5344CB8AC3E}">
        <p14:creationId xmlns:p14="http://schemas.microsoft.com/office/powerpoint/2010/main" val="251283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EPC main content 4 quadra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690" y="8382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p:cNvSpPr>
            <a:spLocks noGrp="1"/>
          </p:cNvSpPr>
          <p:nvPr>
            <p:ph idx="10"/>
          </p:nvPr>
        </p:nvSpPr>
        <p:spPr>
          <a:xfrm>
            <a:off x="4644890" y="8382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2"/>
          </p:nvPr>
        </p:nvSpPr>
        <p:spPr>
          <a:xfrm>
            <a:off x="758690" y="35814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644890" y="3581400"/>
            <a:ext cx="3733800" cy="2514600"/>
          </a:xfrm>
          <a:prstGeom prst="rect">
            <a:avLst/>
          </a:prstGeom>
        </p:spPr>
        <p:txBody>
          <a:bodyPr>
            <a:noAutofit/>
          </a:bodyPr>
          <a:lstStyle>
            <a:lvl1pPr>
              <a:defRPr sz="1400" b="1">
                <a:solidFill>
                  <a:srgbClr val="002060"/>
                </a:solidFill>
                <a:latin typeface="Verdana" pitchFamily="34" charset="0"/>
              </a:defRPr>
            </a:lvl1pPr>
            <a:lvl2pPr>
              <a:defRPr sz="1200">
                <a:solidFill>
                  <a:srgbClr val="4D4E54"/>
                </a:solidFill>
                <a:latin typeface="Verdana" pitchFamily="34" charset="0"/>
              </a:defRPr>
            </a:lvl2pPr>
            <a:lvl3pPr>
              <a:defRPr sz="1100">
                <a:solidFill>
                  <a:srgbClr val="4D4E54"/>
                </a:solidFill>
                <a:latin typeface="Verdana" pitchFamily="34" charset="0"/>
              </a:defRPr>
            </a:lvl3pPr>
            <a:lvl4pPr>
              <a:defRPr sz="900">
                <a:solidFill>
                  <a:srgbClr val="4D4E54"/>
                </a:solidFill>
                <a:latin typeface="Verdana" pitchFamily="34" charset="0"/>
              </a:defRPr>
            </a:lvl4pPr>
            <a:lvl5pPr>
              <a:defRPr sz="1000">
                <a:solidFill>
                  <a:srgbClr val="4D4E54"/>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62597" y="104775"/>
            <a:ext cx="8229600" cy="428626"/>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2400" b="1" cap="all" baseline="0">
                <a:solidFill>
                  <a:srgbClr val="4D4E54"/>
                </a:solidFill>
              </a:defRPr>
            </a:lvl1pPr>
          </a:lstStyle>
          <a:p>
            <a:r>
              <a:rPr lang="en-US" dirty="0"/>
              <a:t>CLICK TO EDIT MASTER TITLE STYLE</a:t>
            </a:r>
          </a:p>
        </p:txBody>
      </p:sp>
      <p:sp>
        <p:nvSpPr>
          <p:cNvPr id="6" name="Slide Number Placeholder 5"/>
          <p:cNvSpPr>
            <a:spLocks noGrp="1"/>
          </p:cNvSpPr>
          <p:nvPr>
            <p:ph type="sldNum" sz="quarter" idx="16"/>
          </p:nvPr>
        </p:nvSpPr>
        <p:spPr/>
        <p:txBody>
          <a:bodyPr/>
          <a:lstStyle/>
          <a:p>
            <a:fld id="{B9F459C5-D201-49C9-A701-E5F8CEC6F7D4}" type="slidenum">
              <a:rPr lang="en-US" smtClean="0"/>
              <a:pPr/>
              <a:t>‹#›</a:t>
            </a:fld>
            <a:endParaRPr lang="en-US"/>
          </a:p>
        </p:txBody>
      </p:sp>
      <p:sp>
        <p:nvSpPr>
          <p:cNvPr id="10" name="Date Placeholder 4"/>
          <p:cNvSpPr>
            <a:spLocks noGrp="1"/>
          </p:cNvSpPr>
          <p:nvPr>
            <p:ph type="dt" sz="half" idx="2"/>
          </p:nvPr>
        </p:nvSpPr>
        <p:spPr>
          <a:xfrm>
            <a:off x="7078649" y="6567137"/>
            <a:ext cx="1676400" cy="230565"/>
          </a:xfrm>
          <a:prstGeom prst="rect">
            <a:avLst/>
          </a:prstGeom>
        </p:spPr>
        <p:txBody>
          <a:bodyPr/>
          <a:lstStyle>
            <a:lvl1pPr algn="r">
              <a:defRPr sz="800">
                <a:solidFill>
                  <a:srgbClr val="4D4E54"/>
                </a:solidFill>
              </a:defRPr>
            </a:lvl1pPr>
          </a:lstStyle>
          <a:p>
            <a:endParaRPr lang="en-US" dirty="0"/>
          </a:p>
        </p:txBody>
      </p:sp>
    </p:spTree>
    <p:extLst>
      <p:ext uri="{BB962C8B-B14F-4D97-AF65-F5344CB8AC3E}">
        <p14:creationId xmlns:p14="http://schemas.microsoft.com/office/powerpoint/2010/main" val="187499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PC Divider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4EF09-617C-4419-9155-47ED8619FE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00800"/>
          </a:xfrm>
          <a:prstGeom prst="rect">
            <a:avLst/>
          </a:prstGeom>
        </p:spPr>
      </p:pic>
      <p:sp>
        <p:nvSpPr>
          <p:cNvPr id="12" name="Rectangle 11">
            <a:extLst>
              <a:ext uri="{FF2B5EF4-FFF2-40B4-BE49-F238E27FC236}">
                <a16:creationId xmlns:a16="http://schemas.microsoft.com/office/drawing/2014/main" id="{1FE396DD-6D43-469E-AAA3-BDD9A47A715D}"/>
              </a:ext>
            </a:extLst>
          </p:cNvPr>
          <p:cNvSpPr/>
          <p:nvPr userDrawn="1"/>
        </p:nvSpPr>
        <p:spPr>
          <a:xfrm>
            <a:off x="4572000" y="-1"/>
            <a:ext cx="4572000" cy="640080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83DC56D6-4CDF-4912-80C4-D8B6AA41F577}"/>
              </a:ext>
            </a:extLst>
          </p:cNvPr>
          <p:cNvCxnSpPr>
            <a:cxnSpLocks/>
          </p:cNvCxnSpPr>
          <p:nvPr userDrawn="1"/>
        </p:nvCxnSpPr>
        <p:spPr>
          <a:xfrm flipV="1">
            <a:off x="457200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5014912" y="323852"/>
            <a:ext cx="3595688" cy="2781299"/>
          </a:xfrm>
          <a:prstGeom prst="rect">
            <a:avLst/>
          </a:prstGeom>
        </p:spPr>
        <p:txBody>
          <a:bodyPr tIns="0" rIns="0" anchor="b"/>
          <a:lstStyle>
            <a:lvl1pPr algn="l">
              <a:lnSpc>
                <a:spcPts val="3400"/>
              </a:lnSpc>
              <a:spcBef>
                <a:spcPts val="0"/>
              </a:spcBef>
              <a:defRPr sz="3200" b="1" cap="all" baseline="0">
                <a:solidFill>
                  <a:schemeClr val="accent2"/>
                </a:solidFill>
              </a:defRPr>
            </a:lvl1pPr>
          </a:lstStyle>
          <a:p>
            <a:r>
              <a:rPr lang="en-US" dirty="0"/>
              <a:t>CLICK TO EDIT DIVIDER TITLE</a:t>
            </a:r>
          </a:p>
        </p:txBody>
      </p:sp>
      <p:sp>
        <p:nvSpPr>
          <p:cNvPr id="3" name="Text Placeholder 2">
            <a:extLst>
              <a:ext uri="{FF2B5EF4-FFF2-40B4-BE49-F238E27FC236}">
                <a16:creationId xmlns:a16="http://schemas.microsoft.com/office/drawing/2014/main" id="{1B765BFA-5C89-4880-B780-6097B32AF20C}"/>
              </a:ext>
            </a:extLst>
          </p:cNvPr>
          <p:cNvSpPr>
            <a:spLocks noGrp="1"/>
          </p:cNvSpPr>
          <p:nvPr>
            <p:ph type="body" sz="quarter" idx="10" hasCustomPrompt="1"/>
          </p:nvPr>
        </p:nvSpPr>
        <p:spPr>
          <a:xfrm>
            <a:off x="5014912" y="3105157"/>
            <a:ext cx="3595688" cy="2185989"/>
          </a:xfrm>
          <a:prstGeom prst="rect">
            <a:avLst/>
          </a:prstGeom>
        </p:spPr>
        <p:txBody>
          <a:bodyPr lIns="0"/>
          <a:lstStyle>
            <a:lvl1pPr marL="0" indent="0">
              <a:buNone/>
              <a:defRPr sz="2000" b="0">
                <a:solidFill>
                  <a:schemeClr val="bg1"/>
                </a:solidFill>
              </a:defRPr>
            </a:lvl1pPr>
            <a:lvl2pPr>
              <a:buNone/>
              <a:defRPr/>
            </a:lvl2pPr>
            <a:lvl3pPr>
              <a:buNone/>
              <a:defRPr/>
            </a:lvl3pPr>
            <a:lvl4pPr>
              <a:buNone/>
              <a:defRPr/>
            </a:lvl4pPr>
            <a:lvl5pPr>
              <a:buNone/>
              <a:defRPr/>
            </a:lvl5pPr>
          </a:lstStyle>
          <a:p>
            <a:pPr lvl="0"/>
            <a:r>
              <a:rPr lang="en-US" dirty="0"/>
              <a:t>Click to edit divider subtitle</a:t>
            </a:r>
          </a:p>
        </p:txBody>
      </p:sp>
      <p:pic>
        <p:nvPicPr>
          <p:cNvPr id="16" name="Picture 15">
            <a:extLst>
              <a:ext uri="{FF2B5EF4-FFF2-40B4-BE49-F238E27FC236}">
                <a16:creationId xmlns:a16="http://schemas.microsoft.com/office/drawing/2014/main" id="{EBCCAA2F-8641-4073-83F6-D5FB114BF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
        <p:nvSpPr>
          <p:cNvPr id="10" name="TextBox 9">
            <a:extLst>
              <a:ext uri="{FF2B5EF4-FFF2-40B4-BE49-F238E27FC236}">
                <a16:creationId xmlns:a16="http://schemas.microsoft.com/office/drawing/2014/main" id="{04CD2DD9-D707-45E4-BEFF-48D17F8D12A4}"/>
              </a:ext>
            </a:extLst>
          </p:cNvPr>
          <p:cNvSpPr txBox="1"/>
          <p:nvPr userDrawn="1"/>
        </p:nvSpPr>
        <p:spPr>
          <a:xfrm>
            <a:off x="659752" y="6573184"/>
            <a:ext cx="7824497" cy="138904"/>
          </a:xfrm>
          <a:prstGeom prst="rect">
            <a:avLst/>
          </a:prstGeom>
          <a:noFill/>
        </p:spPr>
        <p:txBody>
          <a:bodyPr wrap="none" tIns="0" bIns="0" rtlCol="0" anchor="b">
            <a:noAutofit/>
          </a:bodyPr>
          <a:lstStyle/>
          <a:p>
            <a:pPr algn="ctr">
              <a:spcAft>
                <a:spcPts val="0"/>
              </a:spcAft>
            </a:pPr>
            <a:r>
              <a:rPr lang="en-US" sz="900" b="0" i="0" u="none" strike="noStrike" spc="280" baseline="0" dirty="0">
                <a:solidFill>
                  <a:schemeClr val="tx1">
                    <a:lumMod val="60000"/>
                    <a:lumOff val="40000"/>
                  </a:schemeClr>
                </a:solidFill>
                <a:latin typeface="Univers Light" panose="020B0403020202020204" pitchFamily="34" charset="0"/>
              </a:rPr>
              <a:t>PROPRIETARY &amp; CONFIDENTIAL</a:t>
            </a:r>
          </a:p>
        </p:txBody>
      </p:sp>
    </p:spTree>
    <p:extLst>
      <p:ext uri="{BB962C8B-B14F-4D97-AF65-F5344CB8AC3E}">
        <p14:creationId xmlns:p14="http://schemas.microsoft.com/office/powerpoint/2010/main" val="310750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PC Bio Slide (Fiv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742374-938F-4A48-8AE3-72FF2AC7C9AE}"/>
              </a:ext>
            </a:extLst>
          </p:cNvPr>
          <p:cNvSpPr/>
          <p:nvPr userDrawn="1"/>
        </p:nvSpPr>
        <p:spPr>
          <a:xfrm>
            <a:off x="7110572"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a:extLst>
              <a:ext uri="{FF2B5EF4-FFF2-40B4-BE49-F238E27FC236}">
                <a16:creationId xmlns:a16="http://schemas.microsoft.com/office/drawing/2014/main" id="{BFE0627D-EEB0-4C3E-AB0F-040962E8E8AB}"/>
              </a:ext>
            </a:extLst>
          </p:cNvPr>
          <p:cNvSpPr/>
          <p:nvPr userDrawn="1"/>
        </p:nvSpPr>
        <p:spPr>
          <a:xfrm>
            <a:off x="546763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010F1FAD-74E6-4223-AB08-22CFE4DC08BF}"/>
              </a:ext>
            </a:extLst>
          </p:cNvPr>
          <p:cNvSpPr/>
          <p:nvPr userDrawn="1"/>
        </p:nvSpPr>
        <p:spPr>
          <a:xfrm>
            <a:off x="3824700"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ADDA7ED6-8BE0-45A5-B39E-AB721A9C501A}"/>
              </a:ext>
            </a:extLst>
          </p:cNvPr>
          <p:cNvSpPr/>
          <p:nvPr userDrawn="1"/>
        </p:nvSpPr>
        <p:spPr>
          <a:xfrm>
            <a:off x="2181763"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a:extLst>
              <a:ext uri="{FF2B5EF4-FFF2-40B4-BE49-F238E27FC236}">
                <a16:creationId xmlns:a16="http://schemas.microsoft.com/office/drawing/2014/main" id="{F1F38224-2A7A-4D41-843A-6F231AB7DCB4}"/>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3" name="Picture Placeholder 2">
            <a:extLst>
              <a:ext uri="{FF2B5EF4-FFF2-40B4-BE49-F238E27FC236}">
                <a16:creationId xmlns:a16="http://schemas.microsoft.com/office/drawing/2014/main" id="{FFEA6C53-986F-4A8F-9944-E1BF227CAD57}"/>
              </a:ext>
            </a:extLst>
          </p:cNvPr>
          <p:cNvSpPr>
            <a:spLocks noGrp="1"/>
          </p:cNvSpPr>
          <p:nvPr>
            <p:ph type="pic" sz="quarter" idx="13" hasCustomPrompt="1"/>
          </p:nvPr>
        </p:nvSpPr>
        <p:spPr>
          <a:xfrm>
            <a:off x="54945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7" name="Picture Placeholder 2">
            <a:extLst>
              <a:ext uri="{FF2B5EF4-FFF2-40B4-BE49-F238E27FC236}">
                <a16:creationId xmlns:a16="http://schemas.microsoft.com/office/drawing/2014/main" id="{0B5E1D40-F8A7-49AC-9B1B-0EFFD3B5F801}"/>
              </a:ext>
            </a:extLst>
          </p:cNvPr>
          <p:cNvSpPr>
            <a:spLocks noGrp="1"/>
          </p:cNvSpPr>
          <p:nvPr>
            <p:ph type="pic" sz="quarter" idx="14" hasCustomPrompt="1"/>
          </p:nvPr>
        </p:nvSpPr>
        <p:spPr>
          <a:xfrm>
            <a:off x="2192396"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8" name="Picture Placeholder 2">
            <a:extLst>
              <a:ext uri="{FF2B5EF4-FFF2-40B4-BE49-F238E27FC236}">
                <a16:creationId xmlns:a16="http://schemas.microsoft.com/office/drawing/2014/main" id="{EC1EF855-BA5A-4DDC-BDA9-21863E1A9848}"/>
              </a:ext>
            </a:extLst>
          </p:cNvPr>
          <p:cNvSpPr>
            <a:spLocks noGrp="1"/>
          </p:cNvSpPr>
          <p:nvPr>
            <p:ph type="pic" sz="quarter" idx="15" hasCustomPrompt="1"/>
          </p:nvPr>
        </p:nvSpPr>
        <p:spPr>
          <a:xfrm>
            <a:off x="3835333"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9" name="Picture Placeholder 2">
            <a:extLst>
              <a:ext uri="{FF2B5EF4-FFF2-40B4-BE49-F238E27FC236}">
                <a16:creationId xmlns:a16="http://schemas.microsoft.com/office/drawing/2014/main" id="{DCAABE40-0B3B-4523-868F-766923E2F03A}"/>
              </a:ext>
            </a:extLst>
          </p:cNvPr>
          <p:cNvSpPr>
            <a:spLocks noGrp="1"/>
          </p:cNvSpPr>
          <p:nvPr>
            <p:ph type="pic" sz="quarter" idx="16" hasCustomPrompt="1"/>
          </p:nvPr>
        </p:nvSpPr>
        <p:spPr>
          <a:xfrm>
            <a:off x="5478270"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10" name="Picture Placeholder 2">
            <a:extLst>
              <a:ext uri="{FF2B5EF4-FFF2-40B4-BE49-F238E27FC236}">
                <a16:creationId xmlns:a16="http://schemas.microsoft.com/office/drawing/2014/main" id="{63A65E3D-7EE2-47C5-B9FE-58672D0BACF5}"/>
              </a:ext>
            </a:extLst>
          </p:cNvPr>
          <p:cNvSpPr>
            <a:spLocks noGrp="1"/>
          </p:cNvSpPr>
          <p:nvPr>
            <p:ph type="pic" sz="quarter" idx="17" hasCustomPrompt="1"/>
          </p:nvPr>
        </p:nvSpPr>
        <p:spPr>
          <a:xfrm>
            <a:off x="7121205"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5" name="Text Placeholder 4">
            <a:extLst>
              <a:ext uri="{FF2B5EF4-FFF2-40B4-BE49-F238E27FC236}">
                <a16:creationId xmlns:a16="http://schemas.microsoft.com/office/drawing/2014/main" id="{EF698CAD-41C5-449D-B230-412B4914ADAF}"/>
              </a:ext>
            </a:extLst>
          </p:cNvPr>
          <p:cNvSpPr>
            <a:spLocks noGrp="1"/>
          </p:cNvSpPr>
          <p:nvPr>
            <p:ph type="body" sz="quarter" idx="18" hasCustomPrompt="1"/>
          </p:nvPr>
        </p:nvSpPr>
        <p:spPr>
          <a:xfrm>
            <a:off x="620111" y="2808840"/>
            <a:ext cx="1486906"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14" name="Straight Connector 13">
            <a:extLst>
              <a:ext uri="{FF2B5EF4-FFF2-40B4-BE49-F238E27FC236}">
                <a16:creationId xmlns:a16="http://schemas.microsoft.com/office/drawing/2014/main" id="{D278964D-6FCF-46A1-BA59-DF45287F48F6}"/>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C30AAE-F065-4CC7-B06A-97B6BB385AAE}"/>
              </a:ext>
            </a:extLst>
          </p:cNvPr>
          <p:cNvCxnSpPr>
            <a:cxnSpLocks/>
          </p:cNvCxnSpPr>
          <p:nvPr userDrawn="1"/>
        </p:nvCxnSpPr>
        <p:spPr>
          <a:xfrm>
            <a:off x="2181763"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66C1DB-FDE4-44D6-A05B-4F4E78EFC1FF}"/>
              </a:ext>
            </a:extLst>
          </p:cNvPr>
          <p:cNvCxnSpPr>
            <a:cxnSpLocks/>
          </p:cNvCxnSpPr>
          <p:nvPr userDrawn="1"/>
        </p:nvCxnSpPr>
        <p:spPr>
          <a:xfrm>
            <a:off x="3824700"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E54F46-D3ED-446A-9DBA-643FA16ECA37}"/>
              </a:ext>
            </a:extLst>
          </p:cNvPr>
          <p:cNvCxnSpPr>
            <a:cxnSpLocks/>
          </p:cNvCxnSpPr>
          <p:nvPr userDrawn="1"/>
        </p:nvCxnSpPr>
        <p:spPr>
          <a:xfrm>
            <a:off x="546763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2C0E07-1E77-46A7-86D1-0C7EBFA64933}"/>
              </a:ext>
            </a:extLst>
          </p:cNvPr>
          <p:cNvCxnSpPr>
            <a:cxnSpLocks/>
          </p:cNvCxnSpPr>
          <p:nvPr userDrawn="1"/>
        </p:nvCxnSpPr>
        <p:spPr>
          <a:xfrm>
            <a:off x="7110572"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95A238-C641-4289-8AA6-2EA549FC6A83}"/>
              </a:ext>
            </a:extLst>
          </p:cNvPr>
          <p:cNvCxnSpPr>
            <a:cxnSpLocks/>
          </p:cNvCxnSpPr>
          <p:nvPr userDrawn="1"/>
        </p:nvCxnSpPr>
        <p:spPr>
          <a:xfrm flipH="1">
            <a:off x="538204" y="2796747"/>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A4D53538-F168-4380-8203-FD4424DB2DF2}"/>
              </a:ext>
            </a:extLst>
          </p:cNvPr>
          <p:cNvSpPr>
            <a:spLocks noGrp="1"/>
          </p:cNvSpPr>
          <p:nvPr userDrawn="1">
            <p:ph type="body" sz="quarter" idx="19" hasCustomPrompt="1"/>
          </p:nvPr>
        </p:nvSpPr>
        <p:spPr>
          <a:xfrm>
            <a:off x="2261310" y="2808840"/>
            <a:ext cx="1486899"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4" name="Text Placeholder 4">
            <a:extLst>
              <a:ext uri="{FF2B5EF4-FFF2-40B4-BE49-F238E27FC236}">
                <a16:creationId xmlns:a16="http://schemas.microsoft.com/office/drawing/2014/main" id="{A90803CB-3B16-4C17-B397-2EBFE0122289}"/>
              </a:ext>
            </a:extLst>
          </p:cNvPr>
          <p:cNvSpPr>
            <a:spLocks noGrp="1"/>
          </p:cNvSpPr>
          <p:nvPr userDrawn="1">
            <p:ph type="body" sz="quarter" idx="20" hasCustomPrompt="1"/>
          </p:nvPr>
        </p:nvSpPr>
        <p:spPr>
          <a:xfrm>
            <a:off x="3902276" y="2808840"/>
            <a:ext cx="1486893"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5" name="Text Placeholder 4">
            <a:extLst>
              <a:ext uri="{FF2B5EF4-FFF2-40B4-BE49-F238E27FC236}">
                <a16:creationId xmlns:a16="http://schemas.microsoft.com/office/drawing/2014/main" id="{F5020A90-AEEC-43C3-8189-C435C6F20863}"/>
              </a:ext>
            </a:extLst>
          </p:cNvPr>
          <p:cNvSpPr>
            <a:spLocks noGrp="1"/>
          </p:cNvSpPr>
          <p:nvPr userDrawn="1">
            <p:ph type="body" sz="quarter" idx="21" hasCustomPrompt="1"/>
          </p:nvPr>
        </p:nvSpPr>
        <p:spPr>
          <a:xfrm>
            <a:off x="5543239" y="2808840"/>
            <a:ext cx="148689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6" name="Text Placeholder 4">
            <a:extLst>
              <a:ext uri="{FF2B5EF4-FFF2-40B4-BE49-F238E27FC236}">
                <a16:creationId xmlns:a16="http://schemas.microsoft.com/office/drawing/2014/main" id="{7C84ECDF-0B3D-4207-8B85-2E113B51DF16}"/>
              </a:ext>
            </a:extLst>
          </p:cNvPr>
          <p:cNvSpPr>
            <a:spLocks noGrp="1"/>
          </p:cNvSpPr>
          <p:nvPr userDrawn="1">
            <p:ph type="body" sz="quarter" idx="22" hasCustomPrompt="1"/>
          </p:nvPr>
        </p:nvSpPr>
        <p:spPr>
          <a:xfrm>
            <a:off x="7184208" y="2808840"/>
            <a:ext cx="1486886"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27" name="Text Placeholder 4">
            <a:extLst>
              <a:ext uri="{FF2B5EF4-FFF2-40B4-BE49-F238E27FC236}">
                <a16:creationId xmlns:a16="http://schemas.microsoft.com/office/drawing/2014/main" id="{8C7AD0A4-7FB9-4FB4-BD49-1FEA134C9ACB}"/>
              </a:ext>
            </a:extLst>
          </p:cNvPr>
          <p:cNvSpPr>
            <a:spLocks noGrp="1"/>
          </p:cNvSpPr>
          <p:nvPr userDrawn="1">
            <p:ph type="body" sz="quarter" idx="23" hasCustomPrompt="1"/>
          </p:nvPr>
        </p:nvSpPr>
        <p:spPr>
          <a:xfrm>
            <a:off x="620111" y="3474074"/>
            <a:ext cx="1486906"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8" name="Text Placeholder 4">
            <a:extLst>
              <a:ext uri="{FF2B5EF4-FFF2-40B4-BE49-F238E27FC236}">
                <a16:creationId xmlns:a16="http://schemas.microsoft.com/office/drawing/2014/main" id="{6D7D87B1-55BF-4250-B62F-3E618222510D}"/>
              </a:ext>
            </a:extLst>
          </p:cNvPr>
          <p:cNvSpPr>
            <a:spLocks noGrp="1"/>
          </p:cNvSpPr>
          <p:nvPr userDrawn="1">
            <p:ph type="body" sz="quarter" idx="24" hasCustomPrompt="1"/>
          </p:nvPr>
        </p:nvSpPr>
        <p:spPr>
          <a:xfrm>
            <a:off x="2261310" y="3474074"/>
            <a:ext cx="1486899"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9" name="Text Placeholder 4">
            <a:extLst>
              <a:ext uri="{FF2B5EF4-FFF2-40B4-BE49-F238E27FC236}">
                <a16:creationId xmlns:a16="http://schemas.microsoft.com/office/drawing/2014/main" id="{3318A636-5F0E-44C9-BBC8-9E121EA3D036}"/>
              </a:ext>
            </a:extLst>
          </p:cNvPr>
          <p:cNvSpPr>
            <a:spLocks noGrp="1"/>
          </p:cNvSpPr>
          <p:nvPr userDrawn="1">
            <p:ph type="body" sz="quarter" idx="25" hasCustomPrompt="1"/>
          </p:nvPr>
        </p:nvSpPr>
        <p:spPr>
          <a:xfrm>
            <a:off x="3902276" y="3474074"/>
            <a:ext cx="1486893"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0" name="Text Placeholder 4">
            <a:extLst>
              <a:ext uri="{FF2B5EF4-FFF2-40B4-BE49-F238E27FC236}">
                <a16:creationId xmlns:a16="http://schemas.microsoft.com/office/drawing/2014/main" id="{0B6D3D35-0E3E-4609-B6A4-BA60A0A72D6B}"/>
              </a:ext>
            </a:extLst>
          </p:cNvPr>
          <p:cNvSpPr>
            <a:spLocks noGrp="1"/>
          </p:cNvSpPr>
          <p:nvPr userDrawn="1">
            <p:ph type="body" sz="quarter" idx="26" hasCustomPrompt="1"/>
          </p:nvPr>
        </p:nvSpPr>
        <p:spPr>
          <a:xfrm>
            <a:off x="5543239" y="3474074"/>
            <a:ext cx="148689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1" name="Text Placeholder 4">
            <a:extLst>
              <a:ext uri="{FF2B5EF4-FFF2-40B4-BE49-F238E27FC236}">
                <a16:creationId xmlns:a16="http://schemas.microsoft.com/office/drawing/2014/main" id="{CED49655-900F-4D16-BEC6-59EA2A832344}"/>
              </a:ext>
            </a:extLst>
          </p:cNvPr>
          <p:cNvSpPr>
            <a:spLocks noGrp="1"/>
          </p:cNvSpPr>
          <p:nvPr userDrawn="1">
            <p:ph type="body" sz="quarter" idx="27" hasCustomPrompt="1"/>
          </p:nvPr>
        </p:nvSpPr>
        <p:spPr>
          <a:xfrm>
            <a:off x="7184208" y="3474074"/>
            <a:ext cx="1486886"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1" name="Text Placeholder 20">
            <a:extLst>
              <a:ext uri="{FF2B5EF4-FFF2-40B4-BE49-F238E27FC236}">
                <a16:creationId xmlns:a16="http://schemas.microsoft.com/office/drawing/2014/main" id="{554C54D2-77BE-49A4-B394-0EA9B7C08AF5}"/>
              </a:ext>
            </a:extLst>
          </p:cNvPr>
          <p:cNvSpPr>
            <a:spLocks noGrp="1"/>
          </p:cNvSpPr>
          <p:nvPr>
            <p:ph type="body" sz="quarter" idx="28" hasCustomPrompt="1"/>
          </p:nvPr>
        </p:nvSpPr>
        <p:spPr>
          <a:xfrm>
            <a:off x="620111" y="4205601"/>
            <a:ext cx="1486906" cy="923675"/>
          </a:xfrm>
          <a:prstGeom prst="rect">
            <a:avLst/>
          </a:prstGeom>
        </p:spPr>
        <p:txBody>
          <a:bodyPr lIns="0" rIns="0"/>
          <a:lstStyle>
            <a:lvl1pPr marL="112713" indent="-112713">
              <a:spcBef>
                <a:spcPts val="0"/>
              </a:spcBef>
              <a:spcAft>
                <a:spcPts val="300"/>
              </a:spcAft>
              <a:buClr>
                <a:schemeClr val="tx2"/>
              </a:buClr>
              <a:buFont typeface="Wingdings" panose="05000000000000000000" pitchFamily="2" charset="2"/>
              <a:buNone/>
              <a:defRPr lang="en-US" sz="1000" dirty="0"/>
            </a:lvl1pPr>
            <a:lvl2pPr>
              <a:buNone/>
              <a:defRPr/>
            </a:lvl2pPr>
            <a:lvl3pPr>
              <a:buNone/>
              <a:defRPr/>
            </a:lvl3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a:p>
            <a:pPr marL="171442" lvl="0" indent="-171442">
              <a:spcBef>
                <a:spcPts val="0"/>
              </a:spcBef>
              <a:spcAft>
                <a:spcPts val="300"/>
              </a:spcAft>
              <a:buClr>
                <a:schemeClr val="tx2"/>
              </a:buClr>
              <a:buFont typeface="Wingdings" panose="05000000000000000000" pitchFamily="2" charset="2"/>
              <a:buChar char="§"/>
            </a:pPr>
            <a:endParaRPr lang="en-US" dirty="0"/>
          </a:p>
        </p:txBody>
      </p:sp>
      <p:sp>
        <p:nvSpPr>
          <p:cNvPr id="43" name="Text Placeholder 20">
            <a:extLst>
              <a:ext uri="{FF2B5EF4-FFF2-40B4-BE49-F238E27FC236}">
                <a16:creationId xmlns:a16="http://schemas.microsoft.com/office/drawing/2014/main" id="{4C2D4130-A268-4694-8A6F-6243A1EE06FD}"/>
              </a:ext>
            </a:extLst>
          </p:cNvPr>
          <p:cNvSpPr>
            <a:spLocks noGrp="1"/>
          </p:cNvSpPr>
          <p:nvPr>
            <p:ph type="body" sz="quarter" idx="29" hasCustomPrompt="1"/>
          </p:nvPr>
        </p:nvSpPr>
        <p:spPr>
          <a:xfrm>
            <a:off x="2261306"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4" name="Text Placeholder 20">
            <a:extLst>
              <a:ext uri="{FF2B5EF4-FFF2-40B4-BE49-F238E27FC236}">
                <a16:creationId xmlns:a16="http://schemas.microsoft.com/office/drawing/2014/main" id="{70F7D304-05AF-4C28-A2DC-38CBB0B8742D}"/>
              </a:ext>
            </a:extLst>
          </p:cNvPr>
          <p:cNvSpPr>
            <a:spLocks noGrp="1"/>
          </p:cNvSpPr>
          <p:nvPr>
            <p:ph type="body" sz="quarter" idx="30" hasCustomPrompt="1"/>
          </p:nvPr>
        </p:nvSpPr>
        <p:spPr>
          <a:xfrm>
            <a:off x="3902273"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5" name="Text Placeholder 20">
            <a:extLst>
              <a:ext uri="{FF2B5EF4-FFF2-40B4-BE49-F238E27FC236}">
                <a16:creationId xmlns:a16="http://schemas.microsoft.com/office/drawing/2014/main" id="{14E82BD8-3A7E-4634-BD05-0449F0139FC0}"/>
              </a:ext>
            </a:extLst>
          </p:cNvPr>
          <p:cNvSpPr>
            <a:spLocks noGrp="1"/>
          </p:cNvSpPr>
          <p:nvPr>
            <p:ph type="body" sz="quarter" idx="31" hasCustomPrompt="1"/>
          </p:nvPr>
        </p:nvSpPr>
        <p:spPr>
          <a:xfrm>
            <a:off x="5543240"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6" name="Text Placeholder 20">
            <a:extLst>
              <a:ext uri="{FF2B5EF4-FFF2-40B4-BE49-F238E27FC236}">
                <a16:creationId xmlns:a16="http://schemas.microsoft.com/office/drawing/2014/main" id="{562A7537-F660-4CC6-9B00-F7EBACDEF68A}"/>
              </a:ext>
            </a:extLst>
          </p:cNvPr>
          <p:cNvSpPr>
            <a:spLocks noGrp="1"/>
          </p:cNvSpPr>
          <p:nvPr>
            <p:ph type="body" sz="quarter" idx="32" hasCustomPrompt="1"/>
          </p:nvPr>
        </p:nvSpPr>
        <p:spPr>
          <a:xfrm>
            <a:off x="7184207" y="4205601"/>
            <a:ext cx="1486906"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Tree>
    <p:extLst>
      <p:ext uri="{BB962C8B-B14F-4D97-AF65-F5344CB8AC3E}">
        <p14:creationId xmlns:p14="http://schemas.microsoft.com/office/powerpoint/2010/main" val="3522617460"/>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PC Bio Slide (Four)">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31" name="Rectangle 30">
            <a:extLst>
              <a:ext uri="{FF2B5EF4-FFF2-40B4-BE49-F238E27FC236}">
                <a16:creationId xmlns:a16="http://schemas.microsoft.com/office/drawing/2014/main" id="{90C59251-764B-4548-88D9-816B51ACA215}"/>
              </a:ext>
            </a:extLst>
          </p:cNvPr>
          <p:cNvSpPr/>
          <p:nvPr userDrawn="1"/>
        </p:nvSpPr>
        <p:spPr>
          <a:xfrm>
            <a:off x="5792489"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A50829C4-5900-440F-9F45-EB009303CFDF}"/>
              </a:ext>
            </a:extLst>
          </p:cNvPr>
          <p:cNvSpPr/>
          <p:nvPr userDrawn="1"/>
        </p:nvSpPr>
        <p:spPr>
          <a:xfrm>
            <a:off x="4041268"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896246CB-32E0-43F6-9303-2C8FC092009C}"/>
              </a:ext>
            </a:extLst>
          </p:cNvPr>
          <p:cNvSpPr/>
          <p:nvPr userDrawn="1"/>
        </p:nvSpPr>
        <p:spPr>
          <a:xfrm>
            <a:off x="229004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42">
            <a:extLst>
              <a:ext uri="{FF2B5EF4-FFF2-40B4-BE49-F238E27FC236}">
                <a16:creationId xmlns:a16="http://schemas.microsoft.com/office/drawing/2014/main" id="{FDDDB756-6C82-4BCB-A6B5-BA9F25CA0273}"/>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Picture Placeholder 2">
            <a:extLst>
              <a:ext uri="{FF2B5EF4-FFF2-40B4-BE49-F238E27FC236}">
                <a16:creationId xmlns:a16="http://schemas.microsoft.com/office/drawing/2014/main" id="{37EBF37B-F3EC-49B2-AB40-1C7A9735775D}"/>
              </a:ext>
            </a:extLst>
          </p:cNvPr>
          <p:cNvSpPr>
            <a:spLocks noGrp="1"/>
          </p:cNvSpPr>
          <p:nvPr>
            <p:ph type="pic" sz="quarter" idx="16" hasCustomPrompt="1"/>
          </p:nvPr>
        </p:nvSpPr>
        <p:spPr>
          <a:xfrm>
            <a:off x="5803122"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48" name="Text Placeholder 4">
            <a:extLst>
              <a:ext uri="{FF2B5EF4-FFF2-40B4-BE49-F238E27FC236}">
                <a16:creationId xmlns:a16="http://schemas.microsoft.com/office/drawing/2014/main" id="{DC267C85-F47D-408F-8A79-33191BE02337}"/>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54" name="Straight Connector 53">
            <a:extLst>
              <a:ext uri="{FF2B5EF4-FFF2-40B4-BE49-F238E27FC236}">
                <a16:creationId xmlns:a16="http://schemas.microsoft.com/office/drawing/2014/main" id="{CD62984E-4087-4025-8DDF-BBD1F5E3D1DE}"/>
              </a:ext>
            </a:extLst>
          </p:cNvPr>
          <p:cNvCxnSpPr>
            <a:cxnSpLocks/>
          </p:cNvCxnSpPr>
          <p:nvPr userDrawn="1"/>
        </p:nvCxnSpPr>
        <p:spPr>
          <a:xfrm flipH="1">
            <a:off x="538204" y="2796747"/>
            <a:ext cx="70296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 Placeholder 4">
            <a:extLst>
              <a:ext uri="{FF2B5EF4-FFF2-40B4-BE49-F238E27FC236}">
                <a16:creationId xmlns:a16="http://schemas.microsoft.com/office/drawing/2014/main" id="{000061DA-2A21-416A-B39F-DD1D9932E3EE}"/>
              </a:ext>
            </a:extLst>
          </p:cNvPr>
          <p:cNvSpPr>
            <a:spLocks noGrp="1"/>
          </p:cNvSpPr>
          <p:nvPr>
            <p:ph type="body" sz="quarter" idx="19" hasCustomPrompt="1"/>
          </p:nvPr>
        </p:nvSpPr>
        <p:spPr>
          <a:xfrm>
            <a:off x="2386303" y="2808840"/>
            <a:ext cx="157471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56" name="Text Placeholder 4">
            <a:extLst>
              <a:ext uri="{FF2B5EF4-FFF2-40B4-BE49-F238E27FC236}">
                <a16:creationId xmlns:a16="http://schemas.microsoft.com/office/drawing/2014/main" id="{70AACB4B-4EA2-4A85-8846-C17FA96DA72A}"/>
              </a:ext>
            </a:extLst>
          </p:cNvPr>
          <p:cNvSpPr>
            <a:spLocks noGrp="1"/>
          </p:cNvSpPr>
          <p:nvPr>
            <p:ph type="body" sz="quarter" idx="20" hasCustomPrompt="1"/>
          </p:nvPr>
        </p:nvSpPr>
        <p:spPr>
          <a:xfrm>
            <a:off x="4137524" y="2808840"/>
            <a:ext cx="1574703"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57" name="Text Placeholder 4">
            <a:extLst>
              <a:ext uri="{FF2B5EF4-FFF2-40B4-BE49-F238E27FC236}">
                <a16:creationId xmlns:a16="http://schemas.microsoft.com/office/drawing/2014/main" id="{9A56E110-DA4D-4D6C-8B8F-4FDB9A62887A}"/>
              </a:ext>
            </a:extLst>
          </p:cNvPr>
          <p:cNvSpPr>
            <a:spLocks noGrp="1"/>
          </p:cNvSpPr>
          <p:nvPr>
            <p:ph type="body" sz="quarter" idx="21" hasCustomPrompt="1"/>
          </p:nvPr>
        </p:nvSpPr>
        <p:spPr>
          <a:xfrm>
            <a:off x="5888745" y="2808840"/>
            <a:ext cx="157470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58" name="Text Placeholder 4">
            <a:extLst>
              <a:ext uri="{FF2B5EF4-FFF2-40B4-BE49-F238E27FC236}">
                <a16:creationId xmlns:a16="http://schemas.microsoft.com/office/drawing/2014/main" id="{044EEE50-F57A-4D75-BFA4-86B19FA5FDB7}"/>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59" name="Text Placeholder 4">
            <a:extLst>
              <a:ext uri="{FF2B5EF4-FFF2-40B4-BE49-F238E27FC236}">
                <a16:creationId xmlns:a16="http://schemas.microsoft.com/office/drawing/2014/main" id="{0B7F89D1-FADD-4DDC-BF60-181CB86D183E}"/>
              </a:ext>
            </a:extLst>
          </p:cNvPr>
          <p:cNvSpPr>
            <a:spLocks noGrp="1"/>
          </p:cNvSpPr>
          <p:nvPr>
            <p:ph type="body" sz="quarter" idx="24" hasCustomPrompt="1"/>
          </p:nvPr>
        </p:nvSpPr>
        <p:spPr>
          <a:xfrm>
            <a:off x="2386303" y="3474074"/>
            <a:ext cx="157471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60" name="Text Placeholder 4">
            <a:extLst>
              <a:ext uri="{FF2B5EF4-FFF2-40B4-BE49-F238E27FC236}">
                <a16:creationId xmlns:a16="http://schemas.microsoft.com/office/drawing/2014/main" id="{EB699676-4076-4D8F-8F0A-CF9050336E5A}"/>
              </a:ext>
            </a:extLst>
          </p:cNvPr>
          <p:cNvSpPr>
            <a:spLocks noGrp="1"/>
          </p:cNvSpPr>
          <p:nvPr>
            <p:ph type="body" sz="quarter" idx="25" hasCustomPrompt="1"/>
          </p:nvPr>
        </p:nvSpPr>
        <p:spPr>
          <a:xfrm>
            <a:off x="4137524" y="3474074"/>
            <a:ext cx="1574703"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61" name="Text Placeholder 4">
            <a:extLst>
              <a:ext uri="{FF2B5EF4-FFF2-40B4-BE49-F238E27FC236}">
                <a16:creationId xmlns:a16="http://schemas.microsoft.com/office/drawing/2014/main" id="{F47EE1E7-5A1C-4B2E-AEFA-3419C75A2F02}"/>
              </a:ext>
            </a:extLst>
          </p:cNvPr>
          <p:cNvSpPr>
            <a:spLocks noGrp="1"/>
          </p:cNvSpPr>
          <p:nvPr>
            <p:ph type="body" sz="quarter" idx="26" hasCustomPrompt="1"/>
          </p:nvPr>
        </p:nvSpPr>
        <p:spPr>
          <a:xfrm>
            <a:off x="5888745" y="3474074"/>
            <a:ext cx="157470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62" name="Text Placeholder 20">
            <a:extLst>
              <a:ext uri="{FF2B5EF4-FFF2-40B4-BE49-F238E27FC236}">
                <a16:creationId xmlns:a16="http://schemas.microsoft.com/office/drawing/2014/main" id="{6873C581-5EB8-4151-89E0-B22F22FF0879}"/>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sp>
        <p:nvSpPr>
          <p:cNvPr id="63" name="Text Placeholder 20">
            <a:extLst>
              <a:ext uri="{FF2B5EF4-FFF2-40B4-BE49-F238E27FC236}">
                <a16:creationId xmlns:a16="http://schemas.microsoft.com/office/drawing/2014/main" id="{67A06848-EC27-473A-B41D-6CAFF3EB0FD3}"/>
              </a:ext>
            </a:extLst>
          </p:cNvPr>
          <p:cNvSpPr>
            <a:spLocks noGrp="1"/>
          </p:cNvSpPr>
          <p:nvPr>
            <p:ph type="body" sz="quarter" idx="29" hasCustomPrompt="1"/>
          </p:nvPr>
        </p:nvSpPr>
        <p:spPr>
          <a:xfrm>
            <a:off x="2386302"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64" name="Text Placeholder 20">
            <a:extLst>
              <a:ext uri="{FF2B5EF4-FFF2-40B4-BE49-F238E27FC236}">
                <a16:creationId xmlns:a16="http://schemas.microsoft.com/office/drawing/2014/main" id="{C0539921-E47C-4044-844E-1EFF2493DBEF}"/>
              </a:ext>
            </a:extLst>
          </p:cNvPr>
          <p:cNvSpPr>
            <a:spLocks noGrp="1"/>
          </p:cNvSpPr>
          <p:nvPr>
            <p:ph type="body" sz="quarter" idx="30" hasCustomPrompt="1"/>
          </p:nvPr>
        </p:nvSpPr>
        <p:spPr>
          <a:xfrm>
            <a:off x="4137523"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65" name="Text Placeholder 20">
            <a:extLst>
              <a:ext uri="{FF2B5EF4-FFF2-40B4-BE49-F238E27FC236}">
                <a16:creationId xmlns:a16="http://schemas.microsoft.com/office/drawing/2014/main" id="{F1BBE996-F1ED-417A-B079-DF07EA15A986}"/>
              </a:ext>
            </a:extLst>
          </p:cNvPr>
          <p:cNvSpPr>
            <a:spLocks noGrp="1"/>
          </p:cNvSpPr>
          <p:nvPr>
            <p:ph type="body" sz="quarter" idx="31" hasCustomPrompt="1"/>
          </p:nvPr>
        </p:nvSpPr>
        <p:spPr>
          <a:xfrm>
            <a:off x="5888744"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cxnSp>
        <p:nvCxnSpPr>
          <p:cNvPr id="66" name="Straight Connector 65">
            <a:extLst>
              <a:ext uri="{FF2B5EF4-FFF2-40B4-BE49-F238E27FC236}">
                <a16:creationId xmlns:a16="http://schemas.microsoft.com/office/drawing/2014/main" id="{7F535DE9-DA52-4556-9A84-A0663CB61E5C}"/>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578CE28-F317-4A14-B851-60029FF7F4DE}"/>
              </a:ext>
            </a:extLst>
          </p:cNvPr>
          <p:cNvCxnSpPr>
            <a:cxnSpLocks/>
          </p:cNvCxnSpPr>
          <p:nvPr userDrawn="1"/>
        </p:nvCxnSpPr>
        <p:spPr>
          <a:xfrm>
            <a:off x="229004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96A3BA6-D15E-457E-A316-56879DB548FA}"/>
              </a:ext>
            </a:extLst>
          </p:cNvPr>
          <p:cNvCxnSpPr>
            <a:cxnSpLocks/>
          </p:cNvCxnSpPr>
          <p:nvPr userDrawn="1"/>
        </p:nvCxnSpPr>
        <p:spPr>
          <a:xfrm>
            <a:off x="4041268"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C0A473-257E-4065-907A-29B59B4EE15A}"/>
              </a:ext>
            </a:extLst>
          </p:cNvPr>
          <p:cNvCxnSpPr>
            <a:cxnSpLocks/>
          </p:cNvCxnSpPr>
          <p:nvPr userDrawn="1"/>
        </p:nvCxnSpPr>
        <p:spPr>
          <a:xfrm>
            <a:off x="5792489"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Picture Placeholder 2">
            <a:extLst>
              <a:ext uri="{FF2B5EF4-FFF2-40B4-BE49-F238E27FC236}">
                <a16:creationId xmlns:a16="http://schemas.microsoft.com/office/drawing/2014/main" id="{FB08E9DA-6AE6-4DEE-ACD0-757C95AE2A2F}"/>
              </a:ext>
            </a:extLst>
          </p:cNvPr>
          <p:cNvSpPr>
            <a:spLocks noGrp="1"/>
          </p:cNvSpPr>
          <p:nvPr>
            <p:ph type="pic" sz="quarter" idx="13" hasCustomPrompt="1"/>
          </p:nvPr>
        </p:nvSpPr>
        <p:spPr>
          <a:xfrm>
            <a:off x="552257"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72" name="Picture Placeholder 2">
            <a:extLst>
              <a:ext uri="{FF2B5EF4-FFF2-40B4-BE49-F238E27FC236}">
                <a16:creationId xmlns:a16="http://schemas.microsoft.com/office/drawing/2014/main" id="{A787D92C-F298-49B0-9EE2-75F31C376395}"/>
              </a:ext>
            </a:extLst>
          </p:cNvPr>
          <p:cNvSpPr>
            <a:spLocks noGrp="1"/>
          </p:cNvSpPr>
          <p:nvPr>
            <p:ph type="pic" sz="quarter" idx="14" hasCustomPrompt="1"/>
          </p:nvPr>
        </p:nvSpPr>
        <p:spPr>
          <a:xfrm>
            <a:off x="2303478"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73" name="Picture Placeholder 2">
            <a:extLst>
              <a:ext uri="{FF2B5EF4-FFF2-40B4-BE49-F238E27FC236}">
                <a16:creationId xmlns:a16="http://schemas.microsoft.com/office/drawing/2014/main" id="{02776928-3100-42AE-867B-9902089BFB17}"/>
              </a:ext>
            </a:extLst>
          </p:cNvPr>
          <p:cNvSpPr>
            <a:spLocks noGrp="1"/>
          </p:cNvSpPr>
          <p:nvPr>
            <p:ph type="pic" sz="quarter" idx="15" hasCustomPrompt="1"/>
          </p:nvPr>
        </p:nvSpPr>
        <p:spPr>
          <a:xfrm>
            <a:off x="405469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Tree>
    <p:extLst>
      <p:ext uri="{BB962C8B-B14F-4D97-AF65-F5344CB8AC3E}">
        <p14:creationId xmlns:p14="http://schemas.microsoft.com/office/powerpoint/2010/main" val="2502205440"/>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PC Bio Slide (Thre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22" name="Rectangle 21">
            <a:extLst>
              <a:ext uri="{FF2B5EF4-FFF2-40B4-BE49-F238E27FC236}">
                <a16:creationId xmlns:a16="http://schemas.microsoft.com/office/drawing/2014/main" id="{6B869D62-8C9B-4F47-BE1E-542A17E70A67}"/>
              </a:ext>
            </a:extLst>
          </p:cNvPr>
          <p:cNvSpPr/>
          <p:nvPr userDrawn="1"/>
        </p:nvSpPr>
        <p:spPr>
          <a:xfrm>
            <a:off x="4041268"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a:extLst>
              <a:ext uri="{FF2B5EF4-FFF2-40B4-BE49-F238E27FC236}">
                <a16:creationId xmlns:a16="http://schemas.microsoft.com/office/drawing/2014/main" id="{F7504446-02E3-4617-8CC3-2F35BC48483F}"/>
              </a:ext>
            </a:extLst>
          </p:cNvPr>
          <p:cNvSpPr/>
          <p:nvPr userDrawn="1"/>
        </p:nvSpPr>
        <p:spPr>
          <a:xfrm>
            <a:off x="229004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1ABA5786-50BB-4F00-9267-92B8178E0CFB}"/>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Picture Placeholder 2">
            <a:extLst>
              <a:ext uri="{FF2B5EF4-FFF2-40B4-BE49-F238E27FC236}">
                <a16:creationId xmlns:a16="http://schemas.microsoft.com/office/drawing/2014/main" id="{43D9B22C-F5AF-4F1C-9E3B-9F72256E8B59}"/>
              </a:ext>
            </a:extLst>
          </p:cNvPr>
          <p:cNvSpPr>
            <a:spLocks noGrp="1"/>
          </p:cNvSpPr>
          <p:nvPr>
            <p:ph type="pic" sz="quarter" idx="13" hasCustomPrompt="1"/>
          </p:nvPr>
        </p:nvSpPr>
        <p:spPr>
          <a:xfrm>
            <a:off x="552257"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35" name="Picture Placeholder 2">
            <a:extLst>
              <a:ext uri="{FF2B5EF4-FFF2-40B4-BE49-F238E27FC236}">
                <a16:creationId xmlns:a16="http://schemas.microsoft.com/office/drawing/2014/main" id="{7A31C0B0-7759-41BB-A2C5-D7B4A95000E2}"/>
              </a:ext>
            </a:extLst>
          </p:cNvPr>
          <p:cNvSpPr>
            <a:spLocks noGrp="1"/>
          </p:cNvSpPr>
          <p:nvPr>
            <p:ph type="pic" sz="quarter" idx="14" hasCustomPrompt="1"/>
          </p:nvPr>
        </p:nvSpPr>
        <p:spPr>
          <a:xfrm>
            <a:off x="2303478"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36" name="Picture Placeholder 2">
            <a:extLst>
              <a:ext uri="{FF2B5EF4-FFF2-40B4-BE49-F238E27FC236}">
                <a16:creationId xmlns:a16="http://schemas.microsoft.com/office/drawing/2014/main" id="{1C4EE076-BC4D-4195-9986-58695F05E757}"/>
              </a:ext>
            </a:extLst>
          </p:cNvPr>
          <p:cNvSpPr>
            <a:spLocks noGrp="1"/>
          </p:cNvSpPr>
          <p:nvPr>
            <p:ph type="pic" sz="quarter" idx="15" hasCustomPrompt="1"/>
          </p:nvPr>
        </p:nvSpPr>
        <p:spPr>
          <a:xfrm>
            <a:off x="405469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40" name="Text Placeholder 4">
            <a:extLst>
              <a:ext uri="{FF2B5EF4-FFF2-40B4-BE49-F238E27FC236}">
                <a16:creationId xmlns:a16="http://schemas.microsoft.com/office/drawing/2014/main" id="{02D4147E-BEC9-4A85-BCAC-454F002DC068}"/>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41" name="Straight Connector 40">
            <a:extLst>
              <a:ext uri="{FF2B5EF4-FFF2-40B4-BE49-F238E27FC236}">
                <a16:creationId xmlns:a16="http://schemas.microsoft.com/office/drawing/2014/main" id="{FCAC554E-3CF8-4ACF-9789-F5A3A99F69C0}"/>
              </a:ext>
            </a:extLst>
          </p:cNvPr>
          <p:cNvCxnSpPr>
            <a:cxnSpLocks/>
          </p:cNvCxnSpPr>
          <p:nvPr userDrawn="1"/>
        </p:nvCxnSpPr>
        <p:spPr>
          <a:xfrm flipH="1">
            <a:off x="538205" y="2796747"/>
            <a:ext cx="52542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 Placeholder 4">
            <a:extLst>
              <a:ext uri="{FF2B5EF4-FFF2-40B4-BE49-F238E27FC236}">
                <a16:creationId xmlns:a16="http://schemas.microsoft.com/office/drawing/2014/main" id="{65E30E46-01DC-457E-8BFD-7D2153D17EEC}"/>
              </a:ext>
            </a:extLst>
          </p:cNvPr>
          <p:cNvSpPr>
            <a:spLocks noGrp="1"/>
          </p:cNvSpPr>
          <p:nvPr>
            <p:ph type="body" sz="quarter" idx="19" hasCustomPrompt="1"/>
          </p:nvPr>
        </p:nvSpPr>
        <p:spPr>
          <a:xfrm>
            <a:off x="2386303" y="2808840"/>
            <a:ext cx="157471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43" name="Text Placeholder 4">
            <a:extLst>
              <a:ext uri="{FF2B5EF4-FFF2-40B4-BE49-F238E27FC236}">
                <a16:creationId xmlns:a16="http://schemas.microsoft.com/office/drawing/2014/main" id="{920F3D92-11B7-4694-9F9B-6B6E8D025BD6}"/>
              </a:ext>
            </a:extLst>
          </p:cNvPr>
          <p:cNvSpPr>
            <a:spLocks noGrp="1"/>
          </p:cNvSpPr>
          <p:nvPr>
            <p:ph type="body" sz="quarter" idx="20" hasCustomPrompt="1"/>
          </p:nvPr>
        </p:nvSpPr>
        <p:spPr>
          <a:xfrm>
            <a:off x="4137524" y="2808840"/>
            <a:ext cx="1574703"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44" name="Text Placeholder 4">
            <a:extLst>
              <a:ext uri="{FF2B5EF4-FFF2-40B4-BE49-F238E27FC236}">
                <a16:creationId xmlns:a16="http://schemas.microsoft.com/office/drawing/2014/main" id="{CCE543E0-555E-4A7C-9E30-B42C70E61745}"/>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45" name="Text Placeholder 4">
            <a:extLst>
              <a:ext uri="{FF2B5EF4-FFF2-40B4-BE49-F238E27FC236}">
                <a16:creationId xmlns:a16="http://schemas.microsoft.com/office/drawing/2014/main" id="{FB1C14CE-A75B-4D0C-81DF-78190F45A181}"/>
              </a:ext>
            </a:extLst>
          </p:cNvPr>
          <p:cNvSpPr>
            <a:spLocks noGrp="1"/>
          </p:cNvSpPr>
          <p:nvPr>
            <p:ph type="body" sz="quarter" idx="24" hasCustomPrompt="1"/>
          </p:nvPr>
        </p:nvSpPr>
        <p:spPr>
          <a:xfrm>
            <a:off x="2386303" y="3474074"/>
            <a:ext cx="157471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46" name="Text Placeholder 4">
            <a:extLst>
              <a:ext uri="{FF2B5EF4-FFF2-40B4-BE49-F238E27FC236}">
                <a16:creationId xmlns:a16="http://schemas.microsoft.com/office/drawing/2014/main" id="{1FD9BF7A-C66C-4546-853C-B3C7D7A77412}"/>
              </a:ext>
            </a:extLst>
          </p:cNvPr>
          <p:cNvSpPr>
            <a:spLocks noGrp="1"/>
          </p:cNvSpPr>
          <p:nvPr>
            <p:ph type="body" sz="quarter" idx="25" hasCustomPrompt="1"/>
          </p:nvPr>
        </p:nvSpPr>
        <p:spPr>
          <a:xfrm>
            <a:off x="4137524" y="3474074"/>
            <a:ext cx="1574703"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47" name="Text Placeholder 20">
            <a:extLst>
              <a:ext uri="{FF2B5EF4-FFF2-40B4-BE49-F238E27FC236}">
                <a16:creationId xmlns:a16="http://schemas.microsoft.com/office/drawing/2014/main" id="{7FDC1FF0-3E84-4AF4-B324-162976C929D1}"/>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sp>
        <p:nvSpPr>
          <p:cNvPr id="48" name="Text Placeholder 20">
            <a:extLst>
              <a:ext uri="{FF2B5EF4-FFF2-40B4-BE49-F238E27FC236}">
                <a16:creationId xmlns:a16="http://schemas.microsoft.com/office/drawing/2014/main" id="{D9D86167-87D1-470C-9A29-D9DCCBDBE998}"/>
              </a:ext>
            </a:extLst>
          </p:cNvPr>
          <p:cNvSpPr>
            <a:spLocks noGrp="1"/>
          </p:cNvSpPr>
          <p:nvPr>
            <p:ph type="body" sz="quarter" idx="29" hasCustomPrompt="1"/>
          </p:nvPr>
        </p:nvSpPr>
        <p:spPr>
          <a:xfrm>
            <a:off x="2386302"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sp>
        <p:nvSpPr>
          <p:cNvPr id="49" name="Text Placeholder 20">
            <a:extLst>
              <a:ext uri="{FF2B5EF4-FFF2-40B4-BE49-F238E27FC236}">
                <a16:creationId xmlns:a16="http://schemas.microsoft.com/office/drawing/2014/main" id="{6148F9A7-B192-409E-8D8D-514F8C465138}"/>
              </a:ext>
            </a:extLst>
          </p:cNvPr>
          <p:cNvSpPr>
            <a:spLocks noGrp="1"/>
          </p:cNvSpPr>
          <p:nvPr>
            <p:ph type="body" sz="quarter" idx="30" hasCustomPrompt="1"/>
          </p:nvPr>
        </p:nvSpPr>
        <p:spPr>
          <a:xfrm>
            <a:off x="4137523"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cxnSp>
        <p:nvCxnSpPr>
          <p:cNvPr id="50" name="Straight Connector 49">
            <a:extLst>
              <a:ext uri="{FF2B5EF4-FFF2-40B4-BE49-F238E27FC236}">
                <a16:creationId xmlns:a16="http://schemas.microsoft.com/office/drawing/2014/main" id="{F143F506-18F8-4D84-803F-A9B57249B9E6}"/>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0F4C15-A113-46D9-A998-085063C958FA}"/>
              </a:ext>
            </a:extLst>
          </p:cNvPr>
          <p:cNvCxnSpPr>
            <a:cxnSpLocks/>
          </p:cNvCxnSpPr>
          <p:nvPr userDrawn="1"/>
        </p:nvCxnSpPr>
        <p:spPr>
          <a:xfrm>
            <a:off x="229004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0B1DFE-9178-48C1-9A1B-5692C1C59B3D}"/>
              </a:ext>
            </a:extLst>
          </p:cNvPr>
          <p:cNvCxnSpPr>
            <a:cxnSpLocks/>
          </p:cNvCxnSpPr>
          <p:nvPr userDrawn="1"/>
        </p:nvCxnSpPr>
        <p:spPr>
          <a:xfrm>
            <a:off x="4041268"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764523"/>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PC Bio Slide (Tw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8" name="Rectangle 17">
            <a:extLst>
              <a:ext uri="{FF2B5EF4-FFF2-40B4-BE49-F238E27FC236}">
                <a16:creationId xmlns:a16="http://schemas.microsoft.com/office/drawing/2014/main" id="{1F55432A-0EF7-4109-AFE4-03E701A3B8AB}"/>
              </a:ext>
            </a:extLst>
          </p:cNvPr>
          <p:cNvSpPr/>
          <p:nvPr userDrawn="1"/>
        </p:nvSpPr>
        <p:spPr>
          <a:xfrm>
            <a:off x="2290047"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95A0E176-1533-4832-9C21-85A7978FEFC6}"/>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Picture Placeholder 2">
            <a:extLst>
              <a:ext uri="{FF2B5EF4-FFF2-40B4-BE49-F238E27FC236}">
                <a16:creationId xmlns:a16="http://schemas.microsoft.com/office/drawing/2014/main" id="{890FC412-B27D-4F61-9DA4-617509943320}"/>
              </a:ext>
            </a:extLst>
          </p:cNvPr>
          <p:cNvSpPr>
            <a:spLocks noGrp="1"/>
          </p:cNvSpPr>
          <p:nvPr>
            <p:ph type="pic" sz="quarter" idx="13" hasCustomPrompt="1"/>
          </p:nvPr>
        </p:nvSpPr>
        <p:spPr>
          <a:xfrm>
            <a:off x="54945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24" name="Picture Placeholder 2">
            <a:extLst>
              <a:ext uri="{FF2B5EF4-FFF2-40B4-BE49-F238E27FC236}">
                <a16:creationId xmlns:a16="http://schemas.microsoft.com/office/drawing/2014/main" id="{1320405E-4867-4C01-8A3B-7E3A9FA32A26}"/>
              </a:ext>
            </a:extLst>
          </p:cNvPr>
          <p:cNvSpPr>
            <a:spLocks noGrp="1"/>
          </p:cNvSpPr>
          <p:nvPr>
            <p:ph type="pic" sz="quarter" idx="14" hasCustomPrompt="1"/>
          </p:nvPr>
        </p:nvSpPr>
        <p:spPr>
          <a:xfrm>
            <a:off x="2300680"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26" name="Text Placeholder 4">
            <a:extLst>
              <a:ext uri="{FF2B5EF4-FFF2-40B4-BE49-F238E27FC236}">
                <a16:creationId xmlns:a16="http://schemas.microsoft.com/office/drawing/2014/main" id="{BECE2461-5DD2-4000-A57D-901D158F82B6}"/>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29" name="Straight Connector 28">
            <a:extLst>
              <a:ext uri="{FF2B5EF4-FFF2-40B4-BE49-F238E27FC236}">
                <a16:creationId xmlns:a16="http://schemas.microsoft.com/office/drawing/2014/main" id="{A73B059F-D541-4113-B0FD-DECA0C387873}"/>
              </a:ext>
            </a:extLst>
          </p:cNvPr>
          <p:cNvCxnSpPr>
            <a:cxnSpLocks/>
          </p:cNvCxnSpPr>
          <p:nvPr userDrawn="1"/>
        </p:nvCxnSpPr>
        <p:spPr>
          <a:xfrm flipH="1">
            <a:off x="538205" y="2796747"/>
            <a:ext cx="35030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C2461D31-257A-4475-AFB5-EC2052248134}"/>
              </a:ext>
            </a:extLst>
          </p:cNvPr>
          <p:cNvSpPr>
            <a:spLocks noGrp="1"/>
          </p:cNvSpPr>
          <p:nvPr>
            <p:ph type="body" sz="quarter" idx="19" hasCustomPrompt="1"/>
          </p:nvPr>
        </p:nvSpPr>
        <p:spPr>
          <a:xfrm>
            <a:off x="2386303" y="2808840"/>
            <a:ext cx="1574710"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sp>
        <p:nvSpPr>
          <p:cNvPr id="33" name="Text Placeholder 4">
            <a:extLst>
              <a:ext uri="{FF2B5EF4-FFF2-40B4-BE49-F238E27FC236}">
                <a16:creationId xmlns:a16="http://schemas.microsoft.com/office/drawing/2014/main" id="{229A6765-2452-47A7-80B1-219A5E214AB7}"/>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4" name="Text Placeholder 4">
            <a:extLst>
              <a:ext uri="{FF2B5EF4-FFF2-40B4-BE49-F238E27FC236}">
                <a16:creationId xmlns:a16="http://schemas.microsoft.com/office/drawing/2014/main" id="{8E0AB945-D478-4F4B-9FCB-EE7589A73890}"/>
              </a:ext>
            </a:extLst>
          </p:cNvPr>
          <p:cNvSpPr>
            <a:spLocks noGrp="1"/>
          </p:cNvSpPr>
          <p:nvPr>
            <p:ph type="body" sz="quarter" idx="24" hasCustomPrompt="1"/>
          </p:nvPr>
        </p:nvSpPr>
        <p:spPr>
          <a:xfrm>
            <a:off x="2386303" y="3474074"/>
            <a:ext cx="1574710"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36" name="Text Placeholder 20">
            <a:extLst>
              <a:ext uri="{FF2B5EF4-FFF2-40B4-BE49-F238E27FC236}">
                <a16:creationId xmlns:a16="http://schemas.microsoft.com/office/drawing/2014/main" id="{34573350-1A3E-40CF-BECA-5D71728A4D39}"/>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sp>
        <p:nvSpPr>
          <p:cNvPr id="37" name="Text Placeholder 20">
            <a:extLst>
              <a:ext uri="{FF2B5EF4-FFF2-40B4-BE49-F238E27FC236}">
                <a16:creationId xmlns:a16="http://schemas.microsoft.com/office/drawing/2014/main" id="{DCBFFEC1-60FA-4537-997D-9E7513D459F6}"/>
              </a:ext>
            </a:extLst>
          </p:cNvPr>
          <p:cNvSpPr>
            <a:spLocks noGrp="1"/>
          </p:cNvSpPr>
          <p:nvPr>
            <p:ph type="body" sz="quarter" idx="29" hasCustomPrompt="1"/>
          </p:nvPr>
        </p:nvSpPr>
        <p:spPr>
          <a:xfrm>
            <a:off x="2386302" y="4205601"/>
            <a:ext cx="1574717" cy="923675"/>
          </a:xfrm>
          <a:prstGeom prst="rect">
            <a:avLst/>
          </a:prstGeom>
        </p:spPr>
        <p:txBody>
          <a:bodyPr lIns="0" rIns="0"/>
          <a:lstStyle>
            <a:lvl1pPr marL="171442" indent="-171442">
              <a:spcBef>
                <a:spcPts val="0"/>
              </a:spcBef>
              <a:spcAft>
                <a:spcPts val="300"/>
              </a:spcAft>
              <a:buClr>
                <a:schemeClr val="tx2"/>
              </a:buClr>
              <a:buFont typeface="Wingdings" panose="05000000000000000000" pitchFamily="2" charset="2"/>
              <a:buChar char="§"/>
              <a:defRPr sz="1000"/>
            </a:lvl1pPr>
          </a:lstStyle>
          <a:p>
            <a:pPr lvl="0"/>
            <a:r>
              <a:rPr lang="en-US" dirty="0"/>
              <a:t>Optional bio bullets</a:t>
            </a:r>
          </a:p>
        </p:txBody>
      </p:sp>
      <p:cxnSp>
        <p:nvCxnSpPr>
          <p:cNvPr id="41" name="Straight Connector 40">
            <a:extLst>
              <a:ext uri="{FF2B5EF4-FFF2-40B4-BE49-F238E27FC236}">
                <a16:creationId xmlns:a16="http://schemas.microsoft.com/office/drawing/2014/main" id="{D566B8FB-1E20-46D3-919A-FD429ED75244}"/>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208FB3-76DF-46D1-B41F-58A4C8393B11}"/>
              </a:ext>
            </a:extLst>
          </p:cNvPr>
          <p:cNvCxnSpPr>
            <a:cxnSpLocks/>
          </p:cNvCxnSpPr>
          <p:nvPr userDrawn="1"/>
        </p:nvCxnSpPr>
        <p:spPr>
          <a:xfrm>
            <a:off x="2290047"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87097"/>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PC Bio Slide (On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11" name="Rectangle 10">
            <a:extLst>
              <a:ext uri="{FF2B5EF4-FFF2-40B4-BE49-F238E27FC236}">
                <a16:creationId xmlns:a16="http://schemas.microsoft.com/office/drawing/2014/main" id="{286F05A0-9823-433E-9B67-23CD76C0A5DE}"/>
              </a:ext>
            </a:extLst>
          </p:cNvPr>
          <p:cNvSpPr/>
          <p:nvPr userDrawn="1"/>
        </p:nvSpPr>
        <p:spPr>
          <a:xfrm>
            <a:off x="538826" y="1306333"/>
            <a:ext cx="1486907" cy="1496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2">
            <a:extLst>
              <a:ext uri="{FF2B5EF4-FFF2-40B4-BE49-F238E27FC236}">
                <a16:creationId xmlns:a16="http://schemas.microsoft.com/office/drawing/2014/main" id="{40A6851D-7950-41C6-95A4-CC9544B7B182}"/>
              </a:ext>
            </a:extLst>
          </p:cNvPr>
          <p:cNvSpPr>
            <a:spLocks noGrp="1"/>
          </p:cNvSpPr>
          <p:nvPr>
            <p:ph type="pic" sz="quarter" idx="13" hasCustomPrompt="1"/>
          </p:nvPr>
        </p:nvSpPr>
        <p:spPr>
          <a:xfrm>
            <a:off x="549459" y="1306987"/>
            <a:ext cx="1481419" cy="1477530"/>
          </a:xfrm>
          <a:prstGeom prst="rect">
            <a:avLst/>
          </a:prstGeom>
        </p:spPr>
        <p:txBody>
          <a:bodyPr/>
          <a:lstStyle>
            <a:lvl1pPr marL="0" indent="0" algn="ctr">
              <a:buFontTx/>
              <a:buNone/>
              <a:defRPr sz="1800" b="1">
                <a:solidFill>
                  <a:schemeClr val="bg1"/>
                </a:solidFill>
              </a:defRPr>
            </a:lvl1pPr>
          </a:lstStyle>
          <a:p>
            <a:r>
              <a:rPr lang="en-US" dirty="0"/>
              <a:t>Insert Headshot</a:t>
            </a:r>
          </a:p>
        </p:txBody>
      </p:sp>
      <p:sp>
        <p:nvSpPr>
          <p:cNvPr id="16" name="Text Placeholder 4">
            <a:extLst>
              <a:ext uri="{FF2B5EF4-FFF2-40B4-BE49-F238E27FC236}">
                <a16:creationId xmlns:a16="http://schemas.microsoft.com/office/drawing/2014/main" id="{4864B32D-089A-4DF8-AD32-4FDA92237714}"/>
              </a:ext>
            </a:extLst>
          </p:cNvPr>
          <p:cNvSpPr>
            <a:spLocks noGrp="1"/>
          </p:cNvSpPr>
          <p:nvPr>
            <p:ph type="body" sz="quarter" idx="18" hasCustomPrompt="1"/>
          </p:nvPr>
        </p:nvSpPr>
        <p:spPr>
          <a:xfrm>
            <a:off x="635081" y="2808840"/>
            <a:ext cx="1574717" cy="542869"/>
          </a:xfrm>
          <a:prstGeom prst="rect">
            <a:avLst/>
          </a:prstGeom>
        </p:spPr>
        <p:txBody>
          <a:bodyPr lIns="0" rIns="0"/>
          <a:lstStyle>
            <a:lvl1pPr marL="0" indent="0">
              <a:spcBef>
                <a:spcPts val="0"/>
              </a:spcBef>
              <a:buNone/>
              <a:defRPr sz="1400" b="1">
                <a:solidFill>
                  <a:schemeClr val="tx2"/>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err="1"/>
              <a:t>Firstname</a:t>
            </a:r>
            <a:r>
              <a:rPr lang="en-US" dirty="0"/>
              <a:t> </a:t>
            </a:r>
            <a:r>
              <a:rPr lang="en-US" dirty="0" err="1"/>
              <a:t>Lastname</a:t>
            </a:r>
            <a:endParaRPr lang="en-US" dirty="0"/>
          </a:p>
        </p:txBody>
      </p:sp>
      <p:cxnSp>
        <p:nvCxnSpPr>
          <p:cNvPr id="18" name="Straight Connector 17">
            <a:extLst>
              <a:ext uri="{FF2B5EF4-FFF2-40B4-BE49-F238E27FC236}">
                <a16:creationId xmlns:a16="http://schemas.microsoft.com/office/drawing/2014/main" id="{39E2C0BF-E067-4663-9FFC-7BF08B57F697}"/>
              </a:ext>
            </a:extLst>
          </p:cNvPr>
          <p:cNvCxnSpPr>
            <a:cxnSpLocks/>
          </p:cNvCxnSpPr>
          <p:nvPr userDrawn="1"/>
        </p:nvCxnSpPr>
        <p:spPr>
          <a:xfrm flipH="1">
            <a:off x="538206" y="2796747"/>
            <a:ext cx="175184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43245328-5BA4-4567-AD61-F7FA1ED28351}"/>
              </a:ext>
            </a:extLst>
          </p:cNvPr>
          <p:cNvSpPr>
            <a:spLocks noGrp="1"/>
          </p:cNvSpPr>
          <p:nvPr>
            <p:ph type="body" sz="quarter" idx="23" hasCustomPrompt="1"/>
          </p:nvPr>
        </p:nvSpPr>
        <p:spPr>
          <a:xfrm>
            <a:off x="635081" y="3474074"/>
            <a:ext cx="1574717" cy="731520"/>
          </a:xfrm>
          <a:prstGeom prst="rect">
            <a:avLst/>
          </a:prstGeom>
        </p:spPr>
        <p:txBody>
          <a:bodyPr lIns="0" rIns="0"/>
          <a:lstStyle>
            <a:lvl1pPr marL="0" indent="0">
              <a:spcBef>
                <a:spcPts val="0"/>
              </a:spcBef>
              <a:buNone/>
              <a:defRPr sz="1200" b="0">
                <a:solidFill>
                  <a:schemeClr val="tx1"/>
                </a:solidFill>
              </a:defRPr>
            </a:lvl1pPr>
            <a:lvl2pPr>
              <a:buNone/>
              <a:defRPr sz="1200" b="1">
                <a:solidFill>
                  <a:schemeClr val="tx2"/>
                </a:solidFill>
              </a:defRPr>
            </a:lvl2pPr>
            <a:lvl3pPr>
              <a:buNone/>
              <a:defRPr sz="1200" b="1">
                <a:solidFill>
                  <a:schemeClr val="tx2"/>
                </a:solidFill>
              </a:defRPr>
            </a:lvl3pPr>
            <a:lvl4pPr>
              <a:buNone/>
              <a:defRPr sz="1200" b="1">
                <a:solidFill>
                  <a:schemeClr val="tx2"/>
                </a:solidFill>
              </a:defRPr>
            </a:lvl4pPr>
            <a:lvl5pPr>
              <a:buNone/>
              <a:defRPr sz="1200" b="1">
                <a:solidFill>
                  <a:schemeClr val="tx2"/>
                </a:solidFill>
              </a:defRPr>
            </a:lvl5pPr>
          </a:lstStyle>
          <a:p>
            <a:pPr lvl="0"/>
            <a:r>
              <a:rPr lang="en-US" dirty="0"/>
              <a:t>Title, Position</a:t>
            </a:r>
          </a:p>
        </p:txBody>
      </p:sp>
      <p:sp>
        <p:nvSpPr>
          <p:cNvPr id="22" name="Text Placeholder 20">
            <a:extLst>
              <a:ext uri="{FF2B5EF4-FFF2-40B4-BE49-F238E27FC236}">
                <a16:creationId xmlns:a16="http://schemas.microsoft.com/office/drawing/2014/main" id="{D1D3F24D-2390-4BC1-AC66-13BD1EF5F06C}"/>
              </a:ext>
            </a:extLst>
          </p:cNvPr>
          <p:cNvSpPr>
            <a:spLocks noGrp="1"/>
          </p:cNvSpPr>
          <p:nvPr>
            <p:ph type="body" sz="quarter" idx="28" hasCustomPrompt="1"/>
          </p:nvPr>
        </p:nvSpPr>
        <p:spPr>
          <a:xfrm>
            <a:off x="635081" y="4205601"/>
            <a:ext cx="1574717" cy="923675"/>
          </a:xfrm>
          <a:prstGeom prst="rect">
            <a:avLst/>
          </a:prstGeom>
        </p:spPr>
        <p:txBody>
          <a:bodyPr lIns="0" rIns="0"/>
          <a:lstStyle>
            <a:lvl1pPr marL="169863" indent="-169863">
              <a:spcBef>
                <a:spcPts val="0"/>
              </a:spcBef>
              <a:spcAft>
                <a:spcPts val="300"/>
              </a:spcAft>
              <a:buClr>
                <a:schemeClr val="tx2"/>
              </a:buClr>
              <a:buFont typeface="Wingdings" panose="05000000000000000000" pitchFamily="2" charset="2"/>
              <a:buChar char="§"/>
              <a:defRPr lang="en-US" sz="1000" dirty="0"/>
            </a:lvl1pPr>
          </a:lstStyle>
          <a:p>
            <a:pPr marL="171442" lvl="0" indent="-171442">
              <a:spcBef>
                <a:spcPts val="0"/>
              </a:spcBef>
              <a:spcAft>
                <a:spcPts val="300"/>
              </a:spcAft>
              <a:buClr>
                <a:schemeClr val="tx2"/>
              </a:buClr>
              <a:buFont typeface="Wingdings" panose="05000000000000000000" pitchFamily="2" charset="2"/>
              <a:buChar char="§"/>
            </a:pPr>
            <a:r>
              <a:rPr lang="en-US" dirty="0"/>
              <a:t>Optional bio bullets</a:t>
            </a:r>
          </a:p>
        </p:txBody>
      </p:sp>
      <p:cxnSp>
        <p:nvCxnSpPr>
          <p:cNvPr id="24" name="Straight Connector 23">
            <a:extLst>
              <a:ext uri="{FF2B5EF4-FFF2-40B4-BE49-F238E27FC236}">
                <a16:creationId xmlns:a16="http://schemas.microsoft.com/office/drawing/2014/main" id="{1B34F719-9E4B-4947-83AA-EB9B5BDB0F75}"/>
              </a:ext>
            </a:extLst>
          </p:cNvPr>
          <p:cNvCxnSpPr>
            <a:cxnSpLocks/>
          </p:cNvCxnSpPr>
          <p:nvPr userDrawn="1"/>
        </p:nvCxnSpPr>
        <p:spPr>
          <a:xfrm>
            <a:off x="538826" y="1306987"/>
            <a:ext cx="0" cy="42976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467284"/>
      </p:ext>
    </p:extLst>
  </p:cSld>
  <p:clrMapOvr>
    <a:masterClrMapping/>
  </p:clrMapOvr>
  <p:extLst>
    <p:ext uri="{DCECCB84-F9BA-43D5-87BE-67443E8EF086}">
      <p15:sldGuideLst xmlns:p15="http://schemas.microsoft.com/office/powerpoint/2012/main">
        <p15:guide id="1" orient="horz" pos="816" userDrawn="1">
          <p15:clr>
            <a:srgbClr val="FBAE40"/>
          </p15:clr>
        </p15:guide>
        <p15:guide id="2" orient="horz" pos="36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PC 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8C1AFD-31CF-47CB-8845-7CF8EE206A24}"/>
              </a:ext>
            </a:extLst>
          </p:cNvPr>
          <p:cNvSpPr>
            <a:spLocks noGrp="1"/>
          </p:cNvSpPr>
          <p:nvPr>
            <p:ph type="title" hasCustomPrompt="1"/>
          </p:nvPr>
        </p:nvSpPr>
        <p:spPr/>
        <p:txBody>
          <a:bodyPr vert="horz" lIns="0" tIns="45720" rIns="0" bIns="0" rtlCol="0" anchor="b">
            <a:noAutofit/>
          </a:bodyPr>
          <a:lstStyle>
            <a:lvl1pPr>
              <a:defRPr lang="en-US" dirty="0"/>
            </a:lvl1pPr>
          </a:lstStyle>
          <a:p>
            <a:pPr lvl="0"/>
            <a:r>
              <a:rPr lang="en-US" dirty="0"/>
              <a:t>CLICK TO EDIT MASTER TITLE STYLE</a:t>
            </a:r>
          </a:p>
        </p:txBody>
      </p:sp>
      <p:sp>
        <p:nvSpPr>
          <p:cNvPr id="5" name="Footer Placeholder 5">
            <a:extLst>
              <a:ext uri="{FF2B5EF4-FFF2-40B4-BE49-F238E27FC236}">
                <a16:creationId xmlns:a16="http://schemas.microsoft.com/office/drawing/2014/main" id="{83F8375C-3846-4EB5-AD2A-A5CC83C241AC}"/>
              </a:ext>
            </a:extLst>
          </p:cNvPr>
          <p:cNvSpPr>
            <a:spLocks noGrp="1"/>
          </p:cNvSpPr>
          <p:nvPr>
            <p:ph type="ftr" sz="quarter" idx="3"/>
          </p:nvPr>
        </p:nvSpPr>
        <p:spPr>
          <a:xfrm>
            <a:off x="1143004" y="5874964"/>
            <a:ext cx="7467596" cy="427924"/>
          </a:xfrm>
          <a:prstGeom prst="rect">
            <a:avLst/>
          </a:prstGeom>
        </p:spPr>
        <p:txBody>
          <a:bodyPr vert="horz" lIns="0" tIns="0" rIns="0" bIns="0" rtlCol="0" anchor="b"/>
          <a:lstStyle>
            <a:lvl1pPr algn="l">
              <a:lnSpc>
                <a:spcPts val="900"/>
              </a:lnSpc>
              <a:defRPr sz="800">
                <a:solidFill>
                  <a:schemeClr val="bg1">
                    <a:lumMod val="50000"/>
                  </a:schemeClr>
                </a:solidFill>
              </a:defRPr>
            </a:lvl1pPr>
          </a:lstStyle>
          <a:p>
            <a:r>
              <a:rPr lang="en-US" dirty="0"/>
              <a:t>Notes:</a:t>
            </a:r>
          </a:p>
          <a:p>
            <a:r>
              <a:rPr lang="en-US" dirty="0"/>
              <a:t>Sources:</a:t>
            </a:r>
          </a:p>
        </p:txBody>
      </p:sp>
    </p:spTree>
    <p:extLst>
      <p:ext uri="{BB962C8B-B14F-4D97-AF65-F5344CB8AC3E}">
        <p14:creationId xmlns:p14="http://schemas.microsoft.com/office/powerpoint/2010/main" val="3270117871"/>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6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C39C3E71-66DA-4C6B-BCB8-6379D8216C1F}"/>
              </a:ext>
            </a:extLst>
          </p:cNvPr>
          <p:cNvSpPr>
            <a:spLocks noGrp="1"/>
          </p:cNvSpPr>
          <p:nvPr>
            <p:ph type="title"/>
          </p:nvPr>
        </p:nvSpPr>
        <p:spPr>
          <a:xfrm>
            <a:off x="533400" y="13648"/>
            <a:ext cx="8077200" cy="750622"/>
          </a:xfrm>
          <a:prstGeom prst="rect">
            <a:avLst/>
          </a:prstGeom>
        </p:spPr>
        <p:txBody>
          <a:bodyPr vert="horz" lIns="0" tIns="45720" rIns="0" bIns="0" rtlCol="0" anchor="b">
            <a:noAutofit/>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66230E2F-AD77-46EE-95C1-FFD9FCD09F87}"/>
              </a:ext>
            </a:extLst>
          </p:cNvPr>
          <p:cNvCxnSpPr>
            <a:cxnSpLocks/>
          </p:cNvCxnSpPr>
          <p:nvPr userDrawn="1"/>
        </p:nvCxnSpPr>
        <p:spPr>
          <a:xfrm>
            <a:off x="0" y="6392338"/>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63BF162-C66E-421B-B89E-050D8EABBF29}"/>
              </a:ext>
            </a:extLst>
          </p:cNvPr>
          <p:cNvSpPr txBox="1"/>
          <p:nvPr userDrawn="1"/>
        </p:nvSpPr>
        <p:spPr>
          <a:xfrm>
            <a:off x="8002684" y="6489848"/>
            <a:ext cx="781493" cy="222915"/>
          </a:xfrm>
          <a:prstGeom prst="rect">
            <a:avLst/>
          </a:prstGeom>
        </p:spPr>
        <p:txBody>
          <a:bodyPr vert="horz" lIns="91440" tIns="45720" rIns="0" bIns="0" rtlCol="0" anchor="b"/>
          <a:lstStyle>
            <a:defPPr>
              <a:defRPr lang="en-US"/>
            </a:defPPr>
            <a:lvl1pPr algn="r">
              <a:defRPr sz="1100">
                <a:solidFill>
                  <a:schemeClr val="tx1">
                    <a:tint val="75000"/>
                  </a:schemeClr>
                </a:solidFill>
              </a:defRPr>
            </a:lvl1pPr>
          </a:lstStyle>
          <a:p>
            <a:pPr lvl="0"/>
            <a:fld id="{4F51B76B-E354-4237-BE1A-8018C0D8A538}" type="slidenum">
              <a:rPr lang="en-US" sz="1000" smtClean="0">
                <a:solidFill>
                  <a:schemeClr val="bg1">
                    <a:lumMod val="50000"/>
                  </a:schemeClr>
                </a:solidFill>
              </a:rPr>
              <a:pPr lvl="0"/>
              <a:t>‹#›</a:t>
            </a:fld>
            <a:endParaRPr lang="en-US" sz="1000" dirty="0" err="1">
              <a:solidFill>
                <a:schemeClr val="bg1">
                  <a:lumMod val="50000"/>
                </a:schemeClr>
              </a:solidFill>
            </a:endParaRPr>
          </a:p>
        </p:txBody>
      </p:sp>
      <p:pic>
        <p:nvPicPr>
          <p:cNvPr id="7" name="Picture 6">
            <a:extLst>
              <a:ext uri="{FF2B5EF4-FFF2-40B4-BE49-F238E27FC236}">
                <a16:creationId xmlns:a16="http://schemas.microsoft.com/office/drawing/2014/main" id="{64627FB8-C900-4802-AC9C-8DF13EFC4ECA}"/>
              </a:ext>
              <a:ext uri="{C183D7F6-B498-43B3-948B-1728B52AA6E4}">
                <adec:decorative xmlns:adec="http://schemas.microsoft.com/office/drawing/2017/decorative" val="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50426" y="6136096"/>
            <a:ext cx="583362" cy="51248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696" r:id="rId2"/>
    <p:sldLayoutId id="2147483711" r:id="rId3"/>
    <p:sldLayoutId id="2147483737" r:id="rId4"/>
    <p:sldLayoutId id="2147483738" r:id="rId5"/>
    <p:sldLayoutId id="2147483739" r:id="rId6"/>
    <p:sldLayoutId id="2147483740" r:id="rId7"/>
    <p:sldLayoutId id="2147483741" r:id="rId8"/>
    <p:sldLayoutId id="2147483735" r:id="rId9"/>
    <p:sldLayoutId id="2147483742" r:id="rId10"/>
    <p:sldLayoutId id="2147483744" r:id="rId11"/>
    <p:sldLayoutId id="2147483697" r:id="rId12"/>
    <p:sldLayoutId id="2147483698" r:id="rId13"/>
    <p:sldLayoutId id="2147483745" r:id="rId14"/>
    <p:sldLayoutId id="2147483699" r:id="rId15"/>
    <p:sldLayoutId id="2147483746" r:id="rId16"/>
    <p:sldLayoutId id="2147483700" r:id="rId17"/>
    <p:sldLayoutId id="2147483747" r:id="rId18"/>
    <p:sldLayoutId id="2147483701" r:id="rId19"/>
    <p:sldLayoutId id="2147483734" r:id="rId20"/>
    <p:sldLayoutId id="2147483748" r:id="rId21"/>
    <p:sldLayoutId id="2147483736" r:id="rId22"/>
    <p:sldLayoutId id="2147483749" r:id="rId23"/>
    <p:sldLayoutId id="2147483750" r:id="rId24"/>
    <p:sldLayoutId id="2147483751" r:id="rId25"/>
    <p:sldLayoutId id="2147483752" r:id="rId26"/>
  </p:sldLayoutIdLst>
  <p:hf sldNum="0" hdr="0" ftr="0" dt="0"/>
  <p:txStyles>
    <p:titleStyle>
      <a:lvl1pPr algn="l" defTabSz="914354" rtl="0" eaLnBrk="1" latinLnBrk="0" hangingPunct="1">
        <a:lnSpc>
          <a:spcPts val="2700"/>
        </a:lnSpc>
        <a:spcBef>
          <a:spcPct val="0"/>
        </a:spcBef>
        <a:buNone/>
        <a:defRPr sz="2600" b="1" kern="1200" cap="all" baseline="0">
          <a:solidFill>
            <a:schemeClr val="tx2"/>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userDrawn="1">
          <p15:clr>
            <a:srgbClr val="F26B43"/>
          </p15:clr>
        </p15:guide>
        <p15:guide id="2" pos="5424" userDrawn="1">
          <p15:clr>
            <a:srgbClr val="F26B43"/>
          </p15:clr>
        </p15:guide>
        <p15:guide id="3"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F4B01-CC43-4A2D-B8F8-1452490D504E}"/>
              </a:ext>
            </a:extLst>
          </p:cNvPr>
          <p:cNvSpPr>
            <a:spLocks noGrp="1"/>
          </p:cNvSpPr>
          <p:nvPr>
            <p:ph type="body" sz="quarter" idx="10"/>
          </p:nvPr>
        </p:nvSpPr>
        <p:spPr/>
        <p:txBody>
          <a:bodyPr>
            <a:normAutofit/>
          </a:bodyPr>
          <a:lstStyle/>
          <a:p>
            <a:r>
              <a:rPr lang="en-US" dirty="0"/>
              <a:t>New Mexico educational retirement board</a:t>
            </a:r>
          </a:p>
        </p:txBody>
      </p:sp>
      <p:sp>
        <p:nvSpPr>
          <p:cNvPr id="3" name="Text Placeholder 2">
            <a:extLst>
              <a:ext uri="{FF2B5EF4-FFF2-40B4-BE49-F238E27FC236}">
                <a16:creationId xmlns:a16="http://schemas.microsoft.com/office/drawing/2014/main" id="{C68336AD-00D3-447A-8ECF-55819C8104E3}"/>
              </a:ext>
            </a:extLst>
          </p:cNvPr>
          <p:cNvSpPr>
            <a:spLocks noGrp="1"/>
          </p:cNvSpPr>
          <p:nvPr>
            <p:ph type="body" sz="quarter" idx="12"/>
          </p:nvPr>
        </p:nvSpPr>
        <p:spPr/>
        <p:txBody>
          <a:bodyPr/>
          <a:lstStyle/>
          <a:p>
            <a:r>
              <a:rPr lang="en-US" dirty="0" err="1"/>
              <a:t>december</a:t>
            </a:r>
            <a:r>
              <a:rPr lang="en-US" dirty="0"/>
              <a:t> 2022</a:t>
            </a:r>
          </a:p>
        </p:txBody>
      </p:sp>
      <p:sp>
        <p:nvSpPr>
          <p:cNvPr id="4" name="Text Placeholder 3">
            <a:extLst>
              <a:ext uri="{FF2B5EF4-FFF2-40B4-BE49-F238E27FC236}">
                <a16:creationId xmlns:a16="http://schemas.microsoft.com/office/drawing/2014/main" id="{89145E24-8688-ECD1-9FBC-DB496BE92512}"/>
              </a:ext>
            </a:extLst>
          </p:cNvPr>
          <p:cNvSpPr>
            <a:spLocks noGrp="1"/>
          </p:cNvSpPr>
          <p:nvPr>
            <p:ph type="body" sz="quarter" idx="13"/>
          </p:nvPr>
        </p:nvSpPr>
        <p:spPr/>
        <p:txBody>
          <a:bodyPr/>
          <a:lstStyle/>
          <a:p>
            <a:r>
              <a:rPr lang="en-US" dirty="0"/>
              <a:t>Robert Goldthorpe, ASA, Investment Director</a:t>
            </a:r>
          </a:p>
          <a:p>
            <a:endParaRPr lang="en-US" dirty="0"/>
          </a:p>
        </p:txBody>
      </p:sp>
      <p:sp>
        <p:nvSpPr>
          <p:cNvPr id="5" name="Picture Placeholder 4">
            <a:extLst>
              <a:ext uri="{FF2B5EF4-FFF2-40B4-BE49-F238E27FC236}">
                <a16:creationId xmlns:a16="http://schemas.microsoft.com/office/drawing/2014/main" id="{7BE253D0-A3D2-0519-EF9D-D113BD316D44}"/>
              </a:ext>
            </a:extLst>
          </p:cNvPr>
          <p:cNvSpPr>
            <a:spLocks noGrp="1"/>
          </p:cNvSpPr>
          <p:nvPr>
            <p:ph type="pic" sz="quarter" idx="14"/>
          </p:nvPr>
        </p:nvSpPr>
        <p:spPr/>
      </p:sp>
      <p:sp>
        <p:nvSpPr>
          <p:cNvPr id="6" name="Text Placeholder 5">
            <a:extLst>
              <a:ext uri="{FF2B5EF4-FFF2-40B4-BE49-F238E27FC236}">
                <a16:creationId xmlns:a16="http://schemas.microsoft.com/office/drawing/2014/main" id="{838055D9-4043-4EDC-97AC-5B6027400BB4}"/>
              </a:ext>
            </a:extLst>
          </p:cNvPr>
          <p:cNvSpPr>
            <a:spLocks noGrp="1"/>
          </p:cNvSpPr>
          <p:nvPr>
            <p:ph type="body" sz="quarter" idx="11"/>
          </p:nvPr>
        </p:nvSpPr>
        <p:spPr/>
        <p:txBody>
          <a:bodyPr>
            <a:normAutofit/>
          </a:bodyPr>
          <a:lstStyle/>
          <a:p>
            <a:r>
              <a:rPr lang="en-US" dirty="0"/>
              <a:t>Asset-Liability study</a:t>
            </a:r>
          </a:p>
        </p:txBody>
      </p:sp>
      <p:sp>
        <p:nvSpPr>
          <p:cNvPr id="9" name="object 9">
            <a:extLst>
              <a:ext uri="{FF2B5EF4-FFF2-40B4-BE49-F238E27FC236}">
                <a16:creationId xmlns:a16="http://schemas.microsoft.com/office/drawing/2014/main" id="{C338A831-4A2C-44CD-8347-6729DC3ED798}"/>
              </a:ext>
            </a:extLst>
          </p:cNvPr>
          <p:cNvSpPr/>
          <p:nvPr/>
        </p:nvSpPr>
        <p:spPr>
          <a:xfrm>
            <a:off x="3814768" y="518168"/>
            <a:ext cx="2218944" cy="1155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780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9A2BD8-E1E7-424A-9F2F-C1F257EDDC81}"/>
              </a:ext>
            </a:extLst>
          </p:cNvPr>
          <p:cNvSpPr>
            <a:spLocks noGrp="1"/>
          </p:cNvSpPr>
          <p:nvPr>
            <p:ph idx="1"/>
          </p:nvPr>
        </p:nvSpPr>
        <p:spPr/>
        <p:txBody>
          <a:bodyPr>
            <a:normAutofit fontScale="92500" lnSpcReduction="20000"/>
          </a:bodyPr>
          <a:lstStyle/>
          <a:p>
            <a:r>
              <a:rPr lang="en-US" dirty="0"/>
              <a:t>Apply multiple perspectives/tools to build robust, objective driven asset allocation solutions</a:t>
            </a:r>
          </a:p>
          <a:p>
            <a:pPr lvl="1"/>
            <a:r>
              <a:rPr lang="en-US" dirty="0"/>
              <a:t>Mean-variance optimization – identifying highest return portfolio at each level of volatility </a:t>
            </a:r>
          </a:p>
          <a:p>
            <a:pPr lvl="2"/>
            <a:r>
              <a:rPr lang="en-US" dirty="0"/>
              <a:t>Range of portfolios is the “Efficient Frontier”</a:t>
            </a:r>
          </a:p>
          <a:p>
            <a:pPr lvl="1"/>
            <a:r>
              <a:rPr lang="en-US" dirty="0"/>
              <a:t>Risk budgeting – understanding the risk allocation and not simply capital allocation of portfolio</a:t>
            </a:r>
          </a:p>
          <a:p>
            <a:pPr lvl="1"/>
            <a:r>
              <a:rPr lang="en-US" dirty="0"/>
              <a:t>Scenario Analysis – stress tests of plan dynamics in various economic environments</a:t>
            </a:r>
          </a:p>
          <a:p>
            <a:pPr lvl="1"/>
            <a:r>
              <a:rPr lang="en-US" dirty="0"/>
              <a:t>Liquidity Analysis – stress test portfolio liquidity in adverse liquidity scenario</a:t>
            </a:r>
          </a:p>
          <a:p>
            <a:r>
              <a:rPr lang="en-US" dirty="0"/>
              <a:t>Engage in conversation/analysis/iterations to determine various factors</a:t>
            </a:r>
          </a:p>
          <a:p>
            <a:pPr lvl="1"/>
            <a:r>
              <a:rPr lang="en-US" dirty="0"/>
              <a:t>Risk Tolerance</a:t>
            </a:r>
          </a:p>
          <a:p>
            <a:pPr lvl="1"/>
            <a:r>
              <a:rPr lang="en-US" dirty="0"/>
              <a:t>Expected Return</a:t>
            </a:r>
          </a:p>
          <a:p>
            <a:pPr lvl="1"/>
            <a:r>
              <a:rPr lang="en-US" dirty="0"/>
              <a:t>Contribution/Funded Status Dynamics</a:t>
            </a:r>
          </a:p>
          <a:p>
            <a:pPr lvl="1"/>
            <a:r>
              <a:rPr lang="en-US" dirty="0"/>
              <a:t>Implications of Changes</a:t>
            </a:r>
          </a:p>
          <a:p>
            <a:r>
              <a:rPr lang="en-US" dirty="0"/>
              <a:t>Discuss results and determine next steps</a:t>
            </a:r>
          </a:p>
        </p:txBody>
      </p:sp>
      <p:sp>
        <p:nvSpPr>
          <p:cNvPr id="3" name="Title 2"/>
          <p:cNvSpPr>
            <a:spLocks noGrp="1"/>
          </p:cNvSpPr>
          <p:nvPr>
            <p:ph type="title"/>
          </p:nvPr>
        </p:nvSpPr>
        <p:spPr/>
        <p:txBody>
          <a:bodyPr/>
          <a:lstStyle/>
          <a:p>
            <a:r>
              <a:rPr lang="en-US" dirty="0"/>
              <a:t>Methodology (continued)</a:t>
            </a:r>
          </a:p>
        </p:txBody>
      </p:sp>
    </p:spTree>
    <p:extLst>
      <p:ext uri="{BB962C8B-B14F-4D97-AF65-F5344CB8AC3E}">
        <p14:creationId xmlns:p14="http://schemas.microsoft.com/office/powerpoint/2010/main" val="122599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Background</a:t>
            </a:r>
          </a:p>
        </p:txBody>
      </p:sp>
      <p:sp>
        <p:nvSpPr>
          <p:cNvPr id="2" name="Text Placeholder 1">
            <a:extLst>
              <a:ext uri="{FF2B5EF4-FFF2-40B4-BE49-F238E27FC236}">
                <a16:creationId xmlns:a16="http://schemas.microsoft.com/office/drawing/2014/main" id="{E5908BE6-052E-4BA9-BA49-788BA2F66666}"/>
              </a:ext>
            </a:extLst>
          </p:cNvPr>
          <p:cNvSpPr>
            <a:spLocks noGrp="1"/>
          </p:cNvSpPr>
          <p:nvPr>
            <p:ph type="body" sz="quarter" idx="10"/>
          </p:nvPr>
        </p:nvSpPr>
        <p:spPr/>
        <p:txBody>
          <a:bodyPr/>
          <a:lstStyle/>
          <a:p>
            <a:endParaRPr lang="en-US"/>
          </a:p>
        </p:txBody>
      </p:sp>
      <p:sp>
        <p:nvSpPr>
          <p:cNvPr id="4" name="object 9">
            <a:extLst>
              <a:ext uri="{FF2B5EF4-FFF2-40B4-BE49-F238E27FC236}">
                <a16:creationId xmlns:a16="http://schemas.microsoft.com/office/drawing/2014/main" id="{C57DCF87-D12C-4A9B-9CF9-559B0D2F2D45}"/>
              </a:ext>
            </a:extLst>
          </p:cNvPr>
          <p:cNvSpPr/>
          <p:nvPr/>
        </p:nvSpPr>
        <p:spPr>
          <a:xfrm>
            <a:off x="5014912" y="518168"/>
            <a:ext cx="2218944" cy="1155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506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3BA47C-8EF4-4D20-903E-83326A6B9DAF}"/>
              </a:ext>
            </a:extLst>
          </p:cNvPr>
          <p:cNvSpPr>
            <a:spLocks noGrp="1"/>
          </p:cNvSpPr>
          <p:nvPr>
            <p:ph idx="1"/>
          </p:nvPr>
        </p:nvSpPr>
        <p:spPr/>
        <p:txBody>
          <a:bodyPr>
            <a:normAutofit fontScale="92500" lnSpcReduction="10000"/>
          </a:bodyPr>
          <a:lstStyle/>
          <a:p>
            <a:r>
              <a:rPr lang="en-US" dirty="0"/>
              <a:t>Asset, Liability Values and Return assumptions</a:t>
            </a:r>
          </a:p>
          <a:p>
            <a:pPr lvl="1"/>
            <a:r>
              <a:rPr lang="en-US" dirty="0"/>
              <a:t>Relied on values provided in GRS June 30, 2022 Valuation Report</a:t>
            </a:r>
          </a:p>
          <a:p>
            <a:pPr lvl="1"/>
            <a:r>
              <a:rPr lang="en-US" dirty="0"/>
              <a:t>2022 FYTD (September 30) plan asset return of -2.9%</a:t>
            </a:r>
          </a:p>
          <a:p>
            <a:pPr lvl="1"/>
            <a:r>
              <a:rPr lang="en-US" dirty="0"/>
              <a:t>10-year and 30-year NEPC assumptions used for projections</a:t>
            </a:r>
          </a:p>
          <a:p>
            <a:r>
              <a:rPr lang="en-US" dirty="0"/>
              <a:t>Discount rate assumption: 7.0%</a:t>
            </a:r>
          </a:p>
          <a:p>
            <a:r>
              <a:rPr lang="en-US" dirty="0"/>
              <a:t>Expected contributions</a:t>
            </a:r>
          </a:p>
          <a:p>
            <a:pPr lvl="1"/>
            <a:r>
              <a:rPr lang="en-US" dirty="0"/>
              <a:t>Employer contributions are assumed to be equal to the statutory contribution of 17.15% in 2023 and 18.15% thereafter</a:t>
            </a:r>
          </a:p>
          <a:p>
            <a:pPr lvl="1"/>
            <a:r>
              <a:rPr lang="en-US" dirty="0"/>
              <a:t>Employee contributions are assumed to be 10.70% of payroll each year</a:t>
            </a:r>
          </a:p>
          <a:p>
            <a:r>
              <a:rPr lang="en-US" dirty="0"/>
              <a:t>Population and benefit growth</a:t>
            </a:r>
          </a:p>
          <a:p>
            <a:pPr lvl="1"/>
            <a:r>
              <a:rPr lang="en-US" dirty="0"/>
              <a:t>Active population is expected to remain level (departures are filled with new entrants)</a:t>
            </a:r>
          </a:p>
          <a:p>
            <a:pPr lvl="1"/>
            <a:r>
              <a:rPr lang="en-US" dirty="0"/>
              <a:t>Active population accrues new benefits each year</a:t>
            </a:r>
          </a:p>
          <a:p>
            <a:pPr lvl="1"/>
            <a:r>
              <a:rPr lang="en-US" dirty="0"/>
              <a:t>Active payroll expected to increase 3.00% per year</a:t>
            </a:r>
          </a:p>
          <a:p>
            <a:pPr lvl="1"/>
            <a:r>
              <a:rPr lang="en-US" dirty="0"/>
              <a:t>Open group assumptions as described in the valuation report</a:t>
            </a:r>
          </a:p>
          <a:p>
            <a:endParaRPr lang="en-US" dirty="0"/>
          </a:p>
        </p:txBody>
      </p:sp>
      <p:sp>
        <p:nvSpPr>
          <p:cNvPr id="15" name="Title 14"/>
          <p:cNvSpPr>
            <a:spLocks noGrp="1"/>
          </p:cNvSpPr>
          <p:nvPr>
            <p:ph type="title"/>
          </p:nvPr>
        </p:nvSpPr>
        <p:spPr/>
        <p:txBody>
          <a:bodyPr/>
          <a:lstStyle/>
          <a:p>
            <a:r>
              <a:rPr lang="en-US" dirty="0"/>
              <a:t>Key Assumptions</a:t>
            </a:r>
          </a:p>
        </p:txBody>
      </p:sp>
    </p:spTree>
    <p:extLst>
      <p:ext uri="{BB962C8B-B14F-4D97-AF65-F5344CB8AC3E}">
        <p14:creationId xmlns:p14="http://schemas.microsoft.com/office/powerpoint/2010/main" val="263797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8014-7794-4AF2-A18C-31306EAF7EFD}"/>
              </a:ext>
            </a:extLst>
          </p:cNvPr>
          <p:cNvSpPr>
            <a:spLocks noGrp="1"/>
          </p:cNvSpPr>
          <p:nvPr>
            <p:ph type="title"/>
          </p:nvPr>
        </p:nvSpPr>
        <p:spPr>
          <a:xfrm>
            <a:off x="533400" y="13648"/>
            <a:ext cx="8224100" cy="750622"/>
          </a:xfrm>
        </p:spPr>
        <p:txBody>
          <a:bodyPr/>
          <a:lstStyle/>
          <a:p>
            <a:r>
              <a:rPr lang="en-US" dirty="0"/>
              <a:t>New Mexico educational retirement board</a:t>
            </a:r>
          </a:p>
        </p:txBody>
      </p:sp>
      <p:sp>
        <p:nvSpPr>
          <p:cNvPr id="3" name="Content Placeholder 2">
            <a:extLst>
              <a:ext uri="{FF2B5EF4-FFF2-40B4-BE49-F238E27FC236}">
                <a16:creationId xmlns:a16="http://schemas.microsoft.com/office/drawing/2014/main" id="{62EBFE20-0D50-4121-8E90-E2CEFFAD6E27}"/>
              </a:ext>
            </a:extLst>
          </p:cNvPr>
          <p:cNvSpPr>
            <a:spLocks noGrp="1"/>
          </p:cNvSpPr>
          <p:nvPr>
            <p:ph idx="1"/>
          </p:nvPr>
        </p:nvSpPr>
        <p:spPr>
          <a:xfrm>
            <a:off x="533397" y="1168924"/>
            <a:ext cx="3850067" cy="4862339"/>
          </a:xfrm>
        </p:spPr>
        <p:txBody>
          <a:bodyPr>
            <a:normAutofit fontScale="92500" lnSpcReduction="20000"/>
          </a:bodyPr>
          <a:lstStyle/>
          <a:p>
            <a:r>
              <a:rPr lang="en-US" sz="1500" dirty="0"/>
              <a:t>The plan offers a traditional final average pay benefit</a:t>
            </a:r>
          </a:p>
          <a:p>
            <a:pPr lvl="1"/>
            <a:r>
              <a:rPr lang="en-US" sz="1300" dirty="0"/>
              <a:t>Final average compensation times benefit percentage times years of service</a:t>
            </a:r>
          </a:p>
          <a:p>
            <a:endParaRPr lang="en-US" sz="1300" dirty="0">
              <a:highlight>
                <a:srgbClr val="FFFF00"/>
              </a:highlight>
            </a:endParaRPr>
          </a:p>
          <a:p>
            <a:r>
              <a:rPr lang="en-US" sz="1500" dirty="0"/>
              <a:t>Typical for a mature pension plan, retirees and </a:t>
            </a:r>
            <a:r>
              <a:rPr lang="en-US" sz="1500" dirty="0" err="1"/>
              <a:t>inactives</a:t>
            </a:r>
            <a:r>
              <a:rPr lang="en-US" sz="1500" dirty="0"/>
              <a:t> outnumber actives</a:t>
            </a:r>
          </a:p>
          <a:p>
            <a:pPr lvl="1"/>
            <a:r>
              <a:rPr lang="en-US" sz="1300" dirty="0"/>
              <a:t>Retirees and </a:t>
            </a:r>
            <a:r>
              <a:rPr lang="en-US" sz="1300" dirty="0" err="1"/>
              <a:t>inactives</a:t>
            </a:r>
            <a:r>
              <a:rPr lang="en-US" sz="1300" dirty="0"/>
              <a:t> are 52% of participants and 66% of the liability</a:t>
            </a:r>
          </a:p>
          <a:p>
            <a:pPr marL="0" indent="0">
              <a:buNone/>
            </a:pPr>
            <a:endParaRPr lang="en-US" sz="1300" dirty="0"/>
          </a:p>
          <a:p>
            <a:r>
              <a:rPr lang="en-US" sz="1500" dirty="0"/>
              <a:t>As of June 30, 2021 the plan was 62.8% funded on an actuarial basis</a:t>
            </a:r>
          </a:p>
          <a:p>
            <a:pPr lvl="1"/>
            <a:r>
              <a:rPr lang="en-US" sz="1300" dirty="0"/>
              <a:t>70.3% funded on a market value basis</a:t>
            </a:r>
          </a:p>
          <a:p>
            <a:pPr marL="341296" lvl="1" indent="0">
              <a:buNone/>
            </a:pPr>
            <a:endParaRPr lang="en-US" sz="1500" dirty="0"/>
          </a:p>
          <a:p>
            <a:r>
              <a:rPr lang="en-US" sz="1500" dirty="0"/>
              <a:t>Investment performance has outperformed the liability discount rate on average over the last 5 years</a:t>
            </a:r>
          </a:p>
          <a:p>
            <a:pPr lvl="1"/>
            <a:r>
              <a:rPr lang="en-US" sz="1300" dirty="0"/>
              <a:t>10.9% market return</a:t>
            </a:r>
          </a:p>
          <a:p>
            <a:pPr lvl="1"/>
            <a:r>
              <a:rPr lang="en-US" sz="1300" dirty="0"/>
              <a:t>7.7% smoothed actuarial return</a:t>
            </a:r>
          </a:p>
          <a:p>
            <a:pPr lvl="1"/>
            <a:endParaRPr lang="en-US" sz="1500" dirty="0">
              <a:highlight>
                <a:srgbClr val="FFFF00"/>
              </a:highlight>
            </a:endParaRPr>
          </a:p>
          <a:p>
            <a:r>
              <a:rPr lang="en-US" sz="1500" dirty="0"/>
              <a:t>The Current Policy allocation is expected to achieve the liability discount rate</a:t>
            </a:r>
          </a:p>
          <a:p>
            <a:pPr lvl="1"/>
            <a:r>
              <a:rPr lang="en-US" sz="1300" dirty="0"/>
              <a:t>30-yr expected return of 7.5% vs. 7.0% liability discount rate</a:t>
            </a:r>
          </a:p>
          <a:p>
            <a:pPr lvl="1"/>
            <a:endParaRPr lang="en-US" sz="1200" dirty="0"/>
          </a:p>
          <a:p>
            <a:endParaRPr lang="en-US" sz="1200" dirty="0"/>
          </a:p>
        </p:txBody>
      </p:sp>
      <p:sp>
        <p:nvSpPr>
          <p:cNvPr id="6" name="Text Placeholder 5">
            <a:extLst>
              <a:ext uri="{FF2B5EF4-FFF2-40B4-BE49-F238E27FC236}">
                <a16:creationId xmlns:a16="http://schemas.microsoft.com/office/drawing/2014/main" id="{84CD3FBB-B8B5-4B42-8A43-10503B81EA4D}"/>
              </a:ext>
            </a:extLst>
          </p:cNvPr>
          <p:cNvSpPr>
            <a:spLocks noGrp="1"/>
          </p:cNvSpPr>
          <p:nvPr>
            <p:ph type="body" sz="quarter" idx="12"/>
          </p:nvPr>
        </p:nvSpPr>
        <p:spPr/>
        <p:txBody>
          <a:bodyPr/>
          <a:lstStyle/>
          <a:p>
            <a:r>
              <a:rPr lang="en-US" dirty="0"/>
              <a:t>Plan characteristics</a:t>
            </a:r>
          </a:p>
        </p:txBody>
      </p:sp>
      <p:graphicFrame>
        <p:nvGraphicFramePr>
          <p:cNvPr id="5" name="Chart 4">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1524649274"/>
              </p:ext>
            </p:extLst>
          </p:nvPr>
        </p:nvGraphicFramePr>
        <p:xfrm>
          <a:off x="4383464" y="839526"/>
          <a:ext cx="1941135" cy="2905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1018928926"/>
              </p:ext>
            </p:extLst>
          </p:nvPr>
        </p:nvGraphicFramePr>
        <p:xfrm>
          <a:off x="6324599" y="839525"/>
          <a:ext cx="2508316" cy="2905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439014372"/>
              </p:ext>
            </p:extLst>
          </p:nvPr>
        </p:nvGraphicFramePr>
        <p:xfrm>
          <a:off x="4506012" y="3667027"/>
          <a:ext cx="4567287" cy="2364237"/>
        </p:xfrm>
        <a:graphic>
          <a:graphicData uri="http://schemas.openxmlformats.org/drawingml/2006/chart">
            <c:chart xmlns:c="http://schemas.openxmlformats.org/drawingml/2006/chart" xmlns:r="http://schemas.openxmlformats.org/officeDocument/2006/relationships" r:id="rId5"/>
          </a:graphicData>
        </a:graphic>
      </p:graphicFrame>
      <p:sp>
        <p:nvSpPr>
          <p:cNvPr id="12" name="Footer Placeholder 3">
            <a:extLst>
              <a:ext uri="{FF2B5EF4-FFF2-40B4-BE49-F238E27FC236}">
                <a16:creationId xmlns:a16="http://schemas.microsoft.com/office/drawing/2014/main" id="{C1291A32-543B-0BCB-9D47-5A9A510C926D}"/>
              </a:ext>
            </a:extLst>
          </p:cNvPr>
          <p:cNvSpPr>
            <a:spLocks noGrp="1"/>
          </p:cNvSpPr>
          <p:nvPr>
            <p:ph type="ftr" sz="quarter" idx="3"/>
          </p:nvPr>
        </p:nvSpPr>
        <p:spPr>
          <a:xfrm>
            <a:off x="1143004" y="5874964"/>
            <a:ext cx="7467596" cy="427924"/>
          </a:xfrm>
        </p:spPr>
        <p:txBody>
          <a:bodyPr/>
          <a:lstStyle/>
          <a:p>
            <a:r>
              <a:rPr lang="en-US" dirty="0"/>
              <a:t>Notes: Participant count and liabilities are as of June 30, 2021</a:t>
            </a:r>
          </a:p>
          <a:p>
            <a:endParaRPr lang="en-US" dirty="0"/>
          </a:p>
        </p:txBody>
      </p:sp>
    </p:spTree>
    <p:extLst>
      <p:ext uri="{BB962C8B-B14F-4D97-AF65-F5344CB8AC3E}">
        <p14:creationId xmlns:p14="http://schemas.microsoft.com/office/powerpoint/2010/main" val="122889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E7E5-411A-4392-BD3F-A5BAA77C59E4}"/>
              </a:ext>
            </a:extLst>
          </p:cNvPr>
          <p:cNvSpPr>
            <a:spLocks noGrp="1"/>
          </p:cNvSpPr>
          <p:nvPr>
            <p:ph type="title"/>
          </p:nvPr>
        </p:nvSpPr>
        <p:spPr>
          <a:xfrm>
            <a:off x="533399" y="13648"/>
            <a:ext cx="8195821" cy="750622"/>
          </a:xfrm>
        </p:spPr>
        <p:txBody>
          <a:bodyPr/>
          <a:lstStyle/>
          <a:p>
            <a:r>
              <a:rPr lang="en-US" dirty="0"/>
              <a:t>New Mexico educational retirement board</a:t>
            </a:r>
          </a:p>
        </p:txBody>
      </p:sp>
      <p:sp>
        <p:nvSpPr>
          <p:cNvPr id="6" name="Text Placeholder 5">
            <a:extLst>
              <a:ext uri="{FF2B5EF4-FFF2-40B4-BE49-F238E27FC236}">
                <a16:creationId xmlns:a16="http://schemas.microsoft.com/office/drawing/2014/main" id="{67214F5D-B8E5-4B44-9373-F6442301BDC3}"/>
              </a:ext>
            </a:extLst>
          </p:cNvPr>
          <p:cNvSpPr>
            <a:spLocks noGrp="1"/>
          </p:cNvSpPr>
          <p:nvPr>
            <p:ph type="body" sz="quarter" idx="12"/>
          </p:nvPr>
        </p:nvSpPr>
        <p:spPr/>
        <p:txBody>
          <a:bodyPr/>
          <a:lstStyle/>
          <a:p>
            <a:r>
              <a:rPr lang="en-US" dirty="0"/>
              <a:t>Asset-Liability profile</a:t>
            </a:r>
          </a:p>
        </p:txBody>
      </p:sp>
      <p:graphicFrame>
        <p:nvGraphicFramePr>
          <p:cNvPr id="16" name="Content Placeholder 9">
            <a:extLst>
              <a:ext uri="{FF2B5EF4-FFF2-40B4-BE49-F238E27FC236}">
                <a16:creationId xmlns:a16="http://schemas.microsoft.com/office/drawing/2014/main" id="{7336DABF-E7AF-4199-A894-BC5DC3D49B09}"/>
              </a:ext>
            </a:extLst>
          </p:cNvPr>
          <p:cNvGraphicFramePr>
            <a:graphicFrameLocks/>
          </p:cNvGraphicFramePr>
          <p:nvPr>
            <p:extLst>
              <p:ext uri="{D42A27DB-BD31-4B8C-83A1-F6EECF244321}">
                <p14:modId xmlns:p14="http://schemas.microsoft.com/office/powerpoint/2010/main" val="3961974001"/>
              </p:ext>
            </p:extLst>
          </p:nvPr>
        </p:nvGraphicFramePr>
        <p:xfrm>
          <a:off x="483739" y="1452367"/>
          <a:ext cx="4035290" cy="3267405"/>
        </p:xfrm>
        <a:graphic>
          <a:graphicData uri="http://schemas.openxmlformats.org/drawingml/2006/table">
            <a:tbl>
              <a:tblPr firstRow="1">
                <a:tableStyleId>{C083E6E3-FA7D-4D7B-A595-EF9225AFEA82}</a:tableStyleId>
              </a:tblPr>
              <a:tblGrid>
                <a:gridCol w="4035290">
                  <a:extLst>
                    <a:ext uri="{9D8B030D-6E8A-4147-A177-3AD203B41FA5}">
                      <a16:colId xmlns:a16="http://schemas.microsoft.com/office/drawing/2014/main" val="1150690364"/>
                    </a:ext>
                  </a:extLst>
                </a:gridCol>
              </a:tblGrid>
              <a:tr h="355607">
                <a:tc>
                  <a:txBody>
                    <a:bodyPr/>
                    <a:lstStyle/>
                    <a:p>
                      <a:pPr algn="ctr"/>
                      <a:r>
                        <a:rPr lang="en-US" sz="1400" b="1" dirty="0">
                          <a:solidFill>
                            <a:schemeClr val="tx2"/>
                          </a:solidFill>
                        </a:rPr>
                        <a:t>Funded Status History</a:t>
                      </a:r>
                      <a:endParaRPr lang="en-US" sz="1400" b="1" baseline="30000" dirty="0">
                        <a:solidFill>
                          <a:schemeClr val="tx2"/>
                        </a:solidFill>
                      </a:endParaRP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7622829"/>
                  </a:ext>
                </a:extLst>
              </a:tr>
              <a:tr h="2911798">
                <a:tc>
                  <a:txBody>
                    <a:bodyPr/>
                    <a:lstStyle/>
                    <a:p>
                      <a:endParaRPr lang="en-US" dirty="0"/>
                    </a:p>
                  </a:txBody>
                  <a:tcP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462094"/>
                  </a:ext>
                </a:extLst>
              </a:tr>
            </a:tbl>
          </a:graphicData>
        </a:graphic>
      </p:graphicFrame>
      <p:graphicFrame>
        <p:nvGraphicFramePr>
          <p:cNvPr id="23" name="Table 22">
            <a:extLst>
              <a:ext uri="{FF2B5EF4-FFF2-40B4-BE49-F238E27FC236}">
                <a16:creationId xmlns:a16="http://schemas.microsoft.com/office/drawing/2014/main" id="{7FFC83A2-5265-415F-9024-297D295D4629}"/>
              </a:ext>
            </a:extLst>
          </p:cNvPr>
          <p:cNvGraphicFramePr>
            <a:graphicFrameLocks noGrp="1"/>
          </p:cNvGraphicFramePr>
          <p:nvPr>
            <p:custDataLst>
              <p:tags r:id="rId1"/>
            </p:custDataLst>
            <p:extLst>
              <p:ext uri="{D42A27DB-BD31-4B8C-83A1-F6EECF244321}">
                <p14:modId xmlns:p14="http://schemas.microsoft.com/office/powerpoint/2010/main" val="3532423244"/>
              </p:ext>
            </p:extLst>
          </p:nvPr>
        </p:nvGraphicFramePr>
        <p:xfrm>
          <a:off x="1013829" y="4719773"/>
          <a:ext cx="3358439" cy="802640"/>
        </p:xfrm>
        <a:graphic>
          <a:graphicData uri="http://schemas.openxmlformats.org/drawingml/2006/table">
            <a:tbl>
              <a:tblPr firstRow="1" bandRow="1">
                <a:tableStyleId>{5C22544A-7EE6-4342-B048-85BDC9FD1C3A}</a:tableStyleId>
              </a:tblPr>
              <a:tblGrid>
                <a:gridCol w="2698928">
                  <a:extLst>
                    <a:ext uri="{9D8B030D-6E8A-4147-A177-3AD203B41FA5}">
                      <a16:colId xmlns:a16="http://schemas.microsoft.com/office/drawing/2014/main" val="2750382248"/>
                    </a:ext>
                  </a:extLst>
                </a:gridCol>
                <a:gridCol w="659511">
                  <a:extLst>
                    <a:ext uri="{9D8B030D-6E8A-4147-A177-3AD203B41FA5}">
                      <a16:colId xmlns:a16="http://schemas.microsoft.com/office/drawing/2014/main" val="3755188745"/>
                    </a:ext>
                  </a:extLst>
                </a:gridCol>
              </a:tblGrid>
              <a:tr h="0">
                <a:tc>
                  <a:txBody>
                    <a:bodyPr/>
                    <a:lstStyle/>
                    <a:p>
                      <a:endParaRPr lang="en-US" sz="100"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819294"/>
                  </a:ext>
                </a:extLst>
              </a:tr>
              <a:tr h="18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n>
                            <a:noFill/>
                          </a:ln>
                          <a:solidFill>
                            <a:schemeClr val="tx2"/>
                          </a:solidFill>
                        </a:rPr>
                        <a:t>Liability Discount Rate</a:t>
                      </a:r>
                      <a:endParaRPr lang="en-US" sz="900" b="1" baseline="30000" dirty="0">
                        <a:ln>
                          <a:noFill/>
                        </a:ln>
                        <a:solidFill>
                          <a:schemeClr val="tx2"/>
                        </a:solidFill>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tc>
                  <a:txBody>
                    <a:bodyPr/>
                    <a:lstStyle/>
                    <a:p>
                      <a:pPr algn="r"/>
                      <a:r>
                        <a:rPr lang="en-US" sz="900" b="1" dirty="0">
                          <a:ln>
                            <a:noFill/>
                          </a:ln>
                          <a:solidFill>
                            <a:schemeClr val="tx2"/>
                          </a:solidFill>
                        </a:rPr>
                        <a:t>7.00%</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9363873"/>
                  </a:ext>
                </a:extLst>
              </a:tr>
              <a:tr h="18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n>
                            <a:noFill/>
                          </a:ln>
                          <a:solidFill>
                            <a:schemeClr val="tx2"/>
                          </a:solidFill>
                        </a:rPr>
                        <a:t>Funded Ratio – Actuarial Value Basis</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900" b="1" dirty="0">
                          <a:ln>
                            <a:noFill/>
                          </a:ln>
                          <a:solidFill>
                            <a:schemeClr val="tx2"/>
                          </a:solidFill>
                        </a:rPr>
                        <a:t>64.0%</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5713862"/>
                  </a:ext>
                </a:extLst>
              </a:tr>
              <a:tr h="18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n>
                            <a:noFill/>
                          </a:ln>
                          <a:solidFill>
                            <a:schemeClr val="tx2"/>
                          </a:solidFill>
                        </a:rPr>
                        <a:t>Funded Ratio – Market Value Basis</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tc>
                  <a:txBody>
                    <a:bodyPr/>
                    <a:lstStyle/>
                    <a:p>
                      <a:pPr algn="r"/>
                      <a:r>
                        <a:rPr lang="en-US" sz="900" b="1" dirty="0">
                          <a:ln>
                            <a:noFill/>
                          </a:ln>
                          <a:solidFill>
                            <a:schemeClr val="tx2"/>
                          </a:solidFill>
                        </a:rPr>
                        <a:t>65.3%</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165866089"/>
                  </a:ext>
                </a:extLst>
              </a:tr>
            </a:tbl>
          </a:graphicData>
        </a:graphic>
      </p:graphicFrame>
      <p:graphicFrame>
        <p:nvGraphicFramePr>
          <p:cNvPr id="3" name="Table 2">
            <a:extLst>
              <a:ext uri="{FF2B5EF4-FFF2-40B4-BE49-F238E27FC236}">
                <a16:creationId xmlns:a16="http://schemas.microsoft.com/office/drawing/2014/main" id="{28249BD4-33C4-45CB-B165-5243668B26B5}"/>
              </a:ext>
            </a:extLst>
          </p:cNvPr>
          <p:cNvGraphicFramePr>
            <a:graphicFrameLocks noGrp="1"/>
          </p:cNvGraphicFramePr>
          <p:nvPr>
            <p:custDataLst>
              <p:tags r:id="rId2"/>
            </p:custDataLst>
            <p:extLst>
              <p:ext uri="{D42A27DB-BD31-4B8C-83A1-F6EECF244321}">
                <p14:modId xmlns:p14="http://schemas.microsoft.com/office/powerpoint/2010/main" val="2255526419"/>
              </p:ext>
            </p:extLst>
          </p:nvPr>
        </p:nvGraphicFramePr>
        <p:xfrm>
          <a:off x="4621383" y="1452491"/>
          <a:ext cx="4035290" cy="3348110"/>
        </p:xfrm>
        <a:graphic>
          <a:graphicData uri="http://schemas.openxmlformats.org/drawingml/2006/table">
            <a:tbl>
              <a:tblPr firstRow="1">
                <a:tableStyleId>{C083E6E3-FA7D-4D7B-A595-EF9225AFEA82}</a:tableStyleId>
              </a:tblPr>
              <a:tblGrid>
                <a:gridCol w="4035290">
                  <a:extLst>
                    <a:ext uri="{9D8B030D-6E8A-4147-A177-3AD203B41FA5}">
                      <a16:colId xmlns:a16="http://schemas.microsoft.com/office/drawing/2014/main" val="643471032"/>
                    </a:ext>
                  </a:extLst>
                </a:gridCol>
              </a:tblGrid>
              <a:tr h="364390">
                <a:tc>
                  <a:txBody>
                    <a:bodyPr/>
                    <a:lstStyle/>
                    <a:p>
                      <a:pPr algn="ctr"/>
                      <a:r>
                        <a:rPr lang="en-US" sz="1400" b="1" dirty="0">
                          <a:solidFill>
                            <a:schemeClr val="tx2"/>
                          </a:solidFill>
                        </a:rPr>
                        <a:t>Asset Allocation</a:t>
                      </a:r>
                      <a:endParaRPr lang="en-US" sz="1400" b="1" baseline="30000" dirty="0">
                        <a:solidFill>
                          <a:schemeClr val="tx2"/>
                        </a:solidFill>
                      </a:endParaRPr>
                    </a:p>
                  </a:txBody>
                  <a:tcPr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754075"/>
                  </a:ext>
                </a:extLst>
              </a:tr>
              <a:tr h="2983720">
                <a:tc>
                  <a:txBody>
                    <a:bodyPr/>
                    <a:lstStyle/>
                    <a:p>
                      <a:endParaRPr lang="en-US" dirty="0"/>
                    </a:p>
                  </a:txBody>
                  <a:tcP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2404297"/>
                  </a:ext>
                </a:extLst>
              </a:tr>
            </a:tbl>
          </a:graphicData>
        </a:graphic>
      </p:graphicFrame>
      <p:graphicFrame>
        <p:nvGraphicFramePr>
          <p:cNvPr id="22" name="Table 21">
            <a:extLst>
              <a:ext uri="{FF2B5EF4-FFF2-40B4-BE49-F238E27FC236}">
                <a16:creationId xmlns:a16="http://schemas.microsoft.com/office/drawing/2014/main" id="{8E27AE09-0DF8-487B-BD79-1C64EBCB79EE}"/>
              </a:ext>
            </a:extLst>
          </p:cNvPr>
          <p:cNvGraphicFramePr>
            <a:graphicFrameLocks noGrp="1"/>
          </p:cNvGraphicFramePr>
          <p:nvPr>
            <p:extLst>
              <p:ext uri="{D42A27DB-BD31-4B8C-83A1-F6EECF244321}">
                <p14:modId xmlns:p14="http://schemas.microsoft.com/office/powerpoint/2010/main" val="3044054019"/>
              </p:ext>
            </p:extLst>
          </p:nvPr>
        </p:nvGraphicFramePr>
        <p:xfrm>
          <a:off x="4976677" y="4719896"/>
          <a:ext cx="3352352" cy="802640"/>
        </p:xfrm>
        <a:graphic>
          <a:graphicData uri="http://schemas.openxmlformats.org/drawingml/2006/table">
            <a:tbl>
              <a:tblPr firstRow="1" bandRow="1">
                <a:tableStyleId>{5C22544A-7EE6-4342-B048-85BDC9FD1C3A}</a:tableStyleId>
              </a:tblPr>
              <a:tblGrid>
                <a:gridCol w="2698928">
                  <a:extLst>
                    <a:ext uri="{9D8B030D-6E8A-4147-A177-3AD203B41FA5}">
                      <a16:colId xmlns:a16="http://schemas.microsoft.com/office/drawing/2014/main" val="2750382248"/>
                    </a:ext>
                  </a:extLst>
                </a:gridCol>
                <a:gridCol w="653424">
                  <a:extLst>
                    <a:ext uri="{9D8B030D-6E8A-4147-A177-3AD203B41FA5}">
                      <a16:colId xmlns:a16="http://schemas.microsoft.com/office/drawing/2014/main" val="3755188745"/>
                    </a:ext>
                  </a:extLst>
                </a:gridCol>
              </a:tblGrid>
              <a:tr h="0">
                <a:tc>
                  <a:txBody>
                    <a:bodyPr/>
                    <a:lstStyle/>
                    <a:p>
                      <a:endParaRPr lang="en-US" sz="100"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819294"/>
                  </a:ext>
                </a:extLst>
              </a:tr>
              <a:tr h="183802">
                <a:tc>
                  <a:txBody>
                    <a:bodyPr/>
                    <a:lstStyle/>
                    <a:p>
                      <a:r>
                        <a:rPr lang="en-US" sz="900" b="1" dirty="0">
                          <a:ln>
                            <a:noFill/>
                          </a:ln>
                          <a:solidFill>
                            <a:schemeClr val="tx2"/>
                          </a:solidFill>
                        </a:rPr>
                        <a:t>Expected Return on Assets (10 years)</a:t>
                      </a:r>
                      <a:endParaRPr lang="en-US" sz="900" b="1" baseline="30000" dirty="0">
                        <a:ln>
                          <a:noFill/>
                        </a:ln>
                        <a:solidFill>
                          <a:schemeClr val="tx2"/>
                        </a:solidFill>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tc>
                  <a:txBody>
                    <a:bodyPr/>
                    <a:lstStyle/>
                    <a:p>
                      <a:pPr algn="r"/>
                      <a:r>
                        <a:rPr lang="en-US" sz="900" b="1" dirty="0">
                          <a:ln>
                            <a:noFill/>
                          </a:ln>
                          <a:solidFill>
                            <a:schemeClr val="tx2"/>
                          </a:solidFill>
                        </a:rPr>
                        <a:t>6.5%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9363873"/>
                  </a:ext>
                </a:extLst>
              </a:tr>
              <a:tr h="183802">
                <a:tc>
                  <a:txBody>
                    <a:bodyPr/>
                    <a:lstStyle/>
                    <a:p>
                      <a:r>
                        <a:rPr lang="en-US" sz="900" b="1" dirty="0">
                          <a:ln>
                            <a:noFill/>
                          </a:ln>
                          <a:solidFill>
                            <a:schemeClr val="tx2"/>
                          </a:solidFill>
                        </a:rPr>
                        <a:t>Expected Return on Assets (30 years)</a:t>
                      </a:r>
                      <a:endParaRPr lang="en-US" sz="900" b="1" baseline="30000" dirty="0">
                        <a:ln>
                          <a:noFill/>
                        </a:ln>
                        <a:solidFill>
                          <a:schemeClr val="tx2"/>
                        </a:solidFill>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900" b="1" dirty="0">
                          <a:ln>
                            <a:noFill/>
                          </a:ln>
                          <a:solidFill>
                            <a:schemeClr val="tx2"/>
                          </a:solidFill>
                        </a:rPr>
                        <a:t>7.5%</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5713862"/>
                  </a:ext>
                </a:extLst>
              </a:tr>
              <a:tr h="183802">
                <a:tc>
                  <a:txBody>
                    <a:bodyPr/>
                    <a:lstStyle/>
                    <a:p>
                      <a:r>
                        <a:rPr lang="en-US" sz="900" b="1" dirty="0">
                          <a:ln>
                            <a:noFill/>
                          </a:ln>
                          <a:solidFill>
                            <a:schemeClr val="tx2"/>
                          </a:solidFill>
                        </a:rPr>
                        <a:t>Asset Volatility</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tc>
                  <a:txBody>
                    <a:bodyPr/>
                    <a:lstStyle/>
                    <a:p>
                      <a:pPr algn="r"/>
                      <a:r>
                        <a:rPr lang="en-US" sz="900" b="1" dirty="0">
                          <a:ln>
                            <a:noFill/>
                          </a:ln>
                          <a:solidFill>
                            <a:schemeClr val="tx2"/>
                          </a:solidFill>
                        </a:rPr>
                        <a:t>14.1%</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157504569"/>
                  </a:ext>
                </a:extLst>
              </a:tr>
            </a:tbl>
          </a:graphicData>
        </a:graphic>
      </p:graphicFrame>
      <p:graphicFrame>
        <p:nvGraphicFramePr>
          <p:cNvPr id="7" name="Chart 6">
            <a:extLst>
              <a:ext uri="{FF2B5EF4-FFF2-40B4-BE49-F238E27FC236}">
                <a16:creationId xmlns:a16="http://schemas.microsoft.com/office/drawing/2014/main" id="{00000000-0008-0000-0A00-000005000000}"/>
              </a:ext>
            </a:extLst>
          </p:cNvPr>
          <p:cNvGraphicFramePr>
            <a:graphicFrameLocks/>
          </p:cNvGraphicFramePr>
          <p:nvPr>
            <p:extLst>
              <p:ext uri="{D42A27DB-BD31-4B8C-83A1-F6EECF244321}">
                <p14:modId xmlns:p14="http://schemas.microsoft.com/office/powerpoint/2010/main" val="1225328568"/>
              </p:ext>
            </p:extLst>
          </p:nvPr>
        </p:nvGraphicFramePr>
        <p:xfrm>
          <a:off x="338888" y="1807589"/>
          <a:ext cx="4282495" cy="2993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A00-000009000000}"/>
              </a:ext>
            </a:extLst>
          </p:cNvPr>
          <p:cNvGraphicFramePr>
            <a:graphicFrameLocks/>
          </p:cNvGraphicFramePr>
          <p:nvPr>
            <p:extLst>
              <p:ext uri="{D42A27DB-BD31-4B8C-83A1-F6EECF244321}">
                <p14:modId xmlns:p14="http://schemas.microsoft.com/office/powerpoint/2010/main" val="1452156655"/>
              </p:ext>
            </p:extLst>
          </p:nvPr>
        </p:nvGraphicFramePr>
        <p:xfrm>
          <a:off x="4621383" y="1855008"/>
          <a:ext cx="4107837" cy="2864763"/>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3">
            <a:extLst>
              <a:ext uri="{FF2B5EF4-FFF2-40B4-BE49-F238E27FC236}">
                <a16:creationId xmlns:a16="http://schemas.microsoft.com/office/drawing/2014/main" id="{6020F414-A2BB-475B-9B51-A4A339861DB0}"/>
              </a:ext>
            </a:extLst>
          </p:cNvPr>
          <p:cNvSpPr>
            <a:spLocks noGrp="1"/>
          </p:cNvSpPr>
          <p:nvPr>
            <p:ph type="ftr" sz="quarter" idx="3"/>
          </p:nvPr>
        </p:nvSpPr>
        <p:spPr>
          <a:xfrm>
            <a:off x="1143004" y="5874964"/>
            <a:ext cx="7467596" cy="427924"/>
          </a:xfrm>
        </p:spPr>
        <p:txBody>
          <a:bodyPr/>
          <a:lstStyle/>
          <a:p>
            <a:r>
              <a:rPr lang="en-US" dirty="0"/>
              <a:t>Notes: Funded ratios as of June 30; 2022 is estimated by NEPC; Portfolio mean/variance assumptions based on NEPC’s 12/31/2021 capital market assumptions</a:t>
            </a:r>
          </a:p>
          <a:p>
            <a:endParaRPr lang="en-US" dirty="0"/>
          </a:p>
        </p:txBody>
      </p:sp>
    </p:spTree>
    <p:extLst>
      <p:ext uri="{BB962C8B-B14F-4D97-AF65-F5344CB8AC3E}">
        <p14:creationId xmlns:p14="http://schemas.microsoft.com/office/powerpoint/2010/main" val="337028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ALM study </a:t>
            </a:r>
            <a:r>
              <a:rPr lang="en-US" dirty="0" err="1"/>
              <a:t>oVerview</a:t>
            </a:r>
            <a:endParaRPr lang="en-US" dirty="0"/>
          </a:p>
        </p:txBody>
      </p:sp>
      <p:sp>
        <p:nvSpPr>
          <p:cNvPr id="2" name="Text Placeholder 1">
            <a:extLst>
              <a:ext uri="{FF2B5EF4-FFF2-40B4-BE49-F238E27FC236}">
                <a16:creationId xmlns:a16="http://schemas.microsoft.com/office/drawing/2014/main" id="{E5908BE6-052E-4BA9-BA49-788BA2F66666}"/>
              </a:ext>
            </a:extLst>
          </p:cNvPr>
          <p:cNvSpPr>
            <a:spLocks noGrp="1"/>
          </p:cNvSpPr>
          <p:nvPr>
            <p:ph type="body" sz="quarter" idx="10"/>
          </p:nvPr>
        </p:nvSpPr>
        <p:spPr/>
        <p:txBody>
          <a:bodyPr/>
          <a:lstStyle/>
          <a:p>
            <a:endParaRPr lang="en-US"/>
          </a:p>
        </p:txBody>
      </p:sp>
      <p:sp>
        <p:nvSpPr>
          <p:cNvPr id="4" name="object 9">
            <a:extLst>
              <a:ext uri="{FF2B5EF4-FFF2-40B4-BE49-F238E27FC236}">
                <a16:creationId xmlns:a16="http://schemas.microsoft.com/office/drawing/2014/main" id="{A248074C-B1EB-4658-A556-DD09F6ADDA85}"/>
              </a:ext>
            </a:extLst>
          </p:cNvPr>
          <p:cNvSpPr/>
          <p:nvPr/>
        </p:nvSpPr>
        <p:spPr>
          <a:xfrm>
            <a:off x="5014912" y="518168"/>
            <a:ext cx="2218944" cy="1155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9365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327796"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10-year funded status projection</a:t>
            </a:r>
          </a:p>
        </p:txBody>
      </p:sp>
      <p:sp>
        <p:nvSpPr>
          <p:cNvPr id="4" name="Footer Placeholder 3">
            <a:extLst>
              <a:ext uri="{FF2B5EF4-FFF2-40B4-BE49-F238E27FC236}">
                <a16:creationId xmlns:a16="http://schemas.microsoft.com/office/drawing/2014/main" id="{F38A05BC-1ADC-4F7B-B9E2-C9B726E4EC11}"/>
              </a:ext>
            </a:extLst>
          </p:cNvPr>
          <p:cNvSpPr>
            <a:spLocks noGrp="1"/>
          </p:cNvSpPr>
          <p:nvPr>
            <p:ph type="ftr" sz="quarter" idx="3"/>
          </p:nvPr>
        </p:nvSpPr>
        <p:spPr/>
        <p:txBody>
          <a:bodyPr/>
          <a:lstStyle/>
          <a:p>
            <a:r>
              <a:rPr lang="en-US" dirty="0"/>
              <a:t>Notes: As of June 30; reflects -2.9% FYTD return thru 9/30/2022 and NEPC’s 10-year capital market assumptions as of 12/31/2021 thereafter</a:t>
            </a:r>
          </a:p>
          <a:p>
            <a:endParaRPr lang="en-US" dirty="0"/>
          </a:p>
        </p:txBody>
      </p:sp>
      <p:graphicFrame>
        <p:nvGraphicFramePr>
          <p:cNvPr id="12" name="Content Placeholder 11">
            <a:extLst>
              <a:ext uri="{FF2B5EF4-FFF2-40B4-BE49-F238E27FC236}">
                <a16:creationId xmlns:a16="http://schemas.microsoft.com/office/drawing/2014/main" id="{00000000-0008-0000-0600-000003000000}"/>
              </a:ext>
            </a:extLst>
          </p:cNvPr>
          <p:cNvGraphicFramePr>
            <a:graphicFrameLocks noGrp="1"/>
          </p:cNvGraphicFramePr>
          <p:nvPr>
            <p:ph idx="1"/>
            <p:extLst>
              <p:ext uri="{D42A27DB-BD31-4B8C-83A1-F6EECF244321}">
                <p14:modId xmlns:p14="http://schemas.microsoft.com/office/powerpoint/2010/main" val="3675110776"/>
              </p:ext>
            </p:extLst>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657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327796"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10-year stochastic funded status</a:t>
            </a:r>
          </a:p>
        </p:txBody>
      </p:sp>
      <p:sp>
        <p:nvSpPr>
          <p:cNvPr id="4" name="Footer Placeholder 3">
            <a:extLst>
              <a:ext uri="{FF2B5EF4-FFF2-40B4-BE49-F238E27FC236}">
                <a16:creationId xmlns:a16="http://schemas.microsoft.com/office/drawing/2014/main" id="{F38A05BC-1ADC-4F7B-B9E2-C9B726E4EC11}"/>
              </a:ext>
            </a:extLst>
          </p:cNvPr>
          <p:cNvSpPr>
            <a:spLocks noGrp="1"/>
          </p:cNvSpPr>
          <p:nvPr>
            <p:ph type="ftr" sz="quarter" idx="3"/>
          </p:nvPr>
        </p:nvSpPr>
        <p:spPr/>
        <p:txBody>
          <a:bodyPr/>
          <a:lstStyle/>
          <a:p>
            <a:r>
              <a:rPr lang="en-US" dirty="0"/>
              <a:t>Notes: As of June 30; reflects -2.9% FYTD return thru 9/30/2022 and NEPC’s 10-year capital market assumptions as of 12/31/2021 thereafter</a:t>
            </a:r>
          </a:p>
          <a:p>
            <a:endParaRPr lang="en-US" dirty="0"/>
          </a:p>
        </p:txBody>
      </p:sp>
      <p:graphicFrame>
        <p:nvGraphicFramePr>
          <p:cNvPr id="7" name="Content Placeholder 6">
            <a:extLst>
              <a:ext uri="{FF2B5EF4-FFF2-40B4-BE49-F238E27FC236}">
                <a16:creationId xmlns:a16="http://schemas.microsoft.com/office/drawing/2014/main" id="{00000000-0008-0000-1000-000003000000}"/>
              </a:ext>
            </a:extLst>
          </p:cNvPr>
          <p:cNvGraphicFramePr>
            <a:graphicFrameLocks noGrp="1"/>
          </p:cNvGraphicFramePr>
          <p:nvPr>
            <p:ph idx="1"/>
            <p:extLst>
              <p:ext uri="{D42A27DB-BD31-4B8C-83A1-F6EECF244321}">
                <p14:modId xmlns:p14="http://schemas.microsoft.com/office/powerpoint/2010/main" val="315759496"/>
              </p:ext>
            </p:extLst>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807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261808"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10-year contribution projection</a:t>
            </a:r>
          </a:p>
        </p:txBody>
      </p:sp>
      <p:sp>
        <p:nvSpPr>
          <p:cNvPr id="7" name="Footer Placeholder 3">
            <a:extLst>
              <a:ext uri="{FF2B5EF4-FFF2-40B4-BE49-F238E27FC236}">
                <a16:creationId xmlns:a16="http://schemas.microsoft.com/office/drawing/2014/main" id="{36391235-DF4E-4F5F-A3E9-1BD3B0B8AB6A}"/>
              </a:ext>
            </a:extLst>
          </p:cNvPr>
          <p:cNvSpPr>
            <a:spLocks noGrp="1"/>
          </p:cNvSpPr>
          <p:nvPr>
            <p:ph type="ftr" sz="quarter" idx="3"/>
          </p:nvPr>
        </p:nvSpPr>
        <p:spPr>
          <a:xfrm>
            <a:off x="1143004" y="5874964"/>
            <a:ext cx="7467596" cy="427924"/>
          </a:xfrm>
        </p:spPr>
        <p:txBody>
          <a:bodyPr/>
          <a:lstStyle/>
          <a:p>
            <a:r>
              <a:rPr lang="en-US" dirty="0"/>
              <a:t>Notes: For the year ending June 30; ARP contributions are reflected in the employer contribution dollar amount but not the employer contribution rate; Recommended Employer Rate is based on a closed amortization of the unfunded liability ending June 30, 2049</a:t>
            </a:r>
          </a:p>
          <a:p>
            <a:endParaRPr lang="en-US" dirty="0"/>
          </a:p>
        </p:txBody>
      </p:sp>
      <p:graphicFrame>
        <p:nvGraphicFramePr>
          <p:cNvPr id="11" name="Content Placeholder 10">
            <a:extLst>
              <a:ext uri="{FF2B5EF4-FFF2-40B4-BE49-F238E27FC236}">
                <a16:creationId xmlns:a16="http://schemas.microsoft.com/office/drawing/2014/main" id="{00000000-0008-0000-0600-000011000000}"/>
              </a:ext>
            </a:extLst>
          </p:cNvPr>
          <p:cNvGraphicFramePr>
            <a:graphicFrameLocks noGrp="1"/>
          </p:cNvGraphicFramePr>
          <p:nvPr>
            <p:ph idx="1"/>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3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356076"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10-year Statutory Funding period projection</a:t>
            </a:r>
          </a:p>
        </p:txBody>
      </p:sp>
      <p:sp>
        <p:nvSpPr>
          <p:cNvPr id="6" name="Footer Placeholder 3">
            <a:extLst>
              <a:ext uri="{FF2B5EF4-FFF2-40B4-BE49-F238E27FC236}">
                <a16:creationId xmlns:a16="http://schemas.microsoft.com/office/drawing/2014/main" id="{9842F90A-7895-458D-B90C-46F2FCF4F315}"/>
              </a:ext>
            </a:extLst>
          </p:cNvPr>
          <p:cNvSpPr>
            <a:spLocks noGrp="1"/>
          </p:cNvSpPr>
          <p:nvPr>
            <p:ph type="ftr" sz="quarter" idx="3"/>
          </p:nvPr>
        </p:nvSpPr>
        <p:spPr>
          <a:xfrm>
            <a:off x="1143004" y="5874964"/>
            <a:ext cx="7467596" cy="427924"/>
          </a:xfrm>
        </p:spPr>
        <p:txBody>
          <a:bodyPr/>
          <a:lstStyle/>
          <a:p>
            <a:r>
              <a:rPr lang="en-US" dirty="0"/>
              <a:t>Notes: As of June 30</a:t>
            </a:r>
          </a:p>
          <a:p>
            <a:endParaRPr lang="en-US" dirty="0"/>
          </a:p>
        </p:txBody>
      </p:sp>
      <p:graphicFrame>
        <p:nvGraphicFramePr>
          <p:cNvPr id="15" name="Content Placeholder 14">
            <a:extLst>
              <a:ext uri="{FF2B5EF4-FFF2-40B4-BE49-F238E27FC236}">
                <a16:creationId xmlns:a16="http://schemas.microsoft.com/office/drawing/2014/main" id="{00000000-0008-0000-0600-000012000000}"/>
              </a:ext>
            </a:extLst>
          </p:cNvPr>
          <p:cNvGraphicFramePr>
            <a:graphicFrameLocks noGrp="1"/>
          </p:cNvGraphicFramePr>
          <p:nvPr>
            <p:ph idx="1"/>
            <p:extLst>
              <p:ext uri="{D42A27DB-BD31-4B8C-83A1-F6EECF244321}">
                <p14:modId xmlns:p14="http://schemas.microsoft.com/office/powerpoint/2010/main" val="3602742141"/>
              </p:ext>
            </p:extLst>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553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8D0730-14D4-5F8D-B35D-4291D74D454B}"/>
              </a:ext>
            </a:extLst>
          </p:cNvPr>
          <p:cNvSpPr>
            <a:spLocks noGrp="1"/>
          </p:cNvSpPr>
          <p:nvPr>
            <p:ph idx="1"/>
          </p:nvPr>
        </p:nvSpPr>
        <p:spPr>
          <a:xfrm>
            <a:off x="533399" y="1295400"/>
            <a:ext cx="8346649" cy="4419600"/>
          </a:xfrm>
        </p:spPr>
        <p:txBody>
          <a:bodyPr>
            <a:normAutofit fontScale="92500" lnSpcReduction="10000"/>
          </a:bodyPr>
          <a:lstStyle/>
          <a:p>
            <a:r>
              <a:rPr lang="en-US" sz="1700" dirty="0"/>
              <a:t>NMERB remains in a poor funded position though steps have been made to improve going forward</a:t>
            </a:r>
          </a:p>
          <a:p>
            <a:pPr lvl="1"/>
            <a:r>
              <a:rPr lang="en-US" sz="1400" dirty="0"/>
              <a:t>NEPC estimate of June 30, 2022 funded status:</a:t>
            </a:r>
          </a:p>
          <a:p>
            <a:pPr lvl="2"/>
            <a:r>
              <a:rPr lang="en-US" sz="1200" dirty="0"/>
              <a:t>Actuarial Basis: 64.0%</a:t>
            </a:r>
          </a:p>
          <a:p>
            <a:pPr lvl="2"/>
            <a:r>
              <a:rPr lang="en-US" sz="1200" dirty="0"/>
              <a:t>Market Basis: 65.3%</a:t>
            </a:r>
          </a:p>
          <a:p>
            <a:pPr lvl="1"/>
            <a:r>
              <a:rPr lang="en-US" sz="1400" dirty="0"/>
              <a:t>Employer contribution rate increased to 15.15% in FY2022, 17.15% in FY2023 and 18.15% in FY2024</a:t>
            </a:r>
          </a:p>
          <a:p>
            <a:pPr lvl="4"/>
            <a:endParaRPr lang="en-US" sz="600" dirty="0"/>
          </a:p>
          <a:p>
            <a:r>
              <a:rPr lang="en-US" sz="1700" dirty="0"/>
              <a:t>Assumed financial measurements for June 2022 are mixed since 2019 AL Study</a:t>
            </a:r>
          </a:p>
          <a:p>
            <a:pPr lvl="1"/>
            <a:r>
              <a:rPr lang="en-US" sz="1400" dirty="0"/>
              <a:t>Projected Funded Status: from 63% to 64%</a:t>
            </a:r>
          </a:p>
          <a:p>
            <a:pPr lvl="1"/>
            <a:r>
              <a:rPr lang="en-US" sz="1400" dirty="0"/>
              <a:t>Average 10 year Cashflow Projection: from -4.1% to -3.8%</a:t>
            </a:r>
          </a:p>
          <a:p>
            <a:pPr lvl="1"/>
            <a:r>
              <a:rPr lang="en-US" sz="1400" dirty="0"/>
              <a:t>Expected Date of Full Funding: from 2045 to 2049</a:t>
            </a:r>
          </a:p>
          <a:p>
            <a:pPr lvl="4"/>
            <a:endParaRPr lang="en-US" sz="600" dirty="0"/>
          </a:p>
          <a:p>
            <a:r>
              <a:rPr lang="en-US" sz="1700" dirty="0"/>
              <a:t>Market Environment has shifted significantly</a:t>
            </a:r>
          </a:p>
          <a:p>
            <a:pPr lvl="1"/>
            <a:r>
              <a:rPr lang="en-US" sz="1400" dirty="0"/>
              <a:t>Challenging investment environment in 2022</a:t>
            </a:r>
          </a:p>
          <a:p>
            <a:pPr lvl="2"/>
            <a:r>
              <a:rPr lang="en-US" sz="1200" dirty="0"/>
              <a:t>FYTD investment returns: -2.9% returns </a:t>
            </a:r>
          </a:p>
          <a:p>
            <a:pPr lvl="1"/>
            <a:r>
              <a:rPr lang="en-US" sz="1400" dirty="0"/>
              <a:t>From low rates/low growth/low expected returns…</a:t>
            </a:r>
          </a:p>
          <a:p>
            <a:pPr lvl="1"/>
            <a:r>
              <a:rPr lang="en-US" sz="1400" dirty="0"/>
              <a:t>To higher inflation, challenging market conditions, tightening monetary policy</a:t>
            </a:r>
          </a:p>
          <a:p>
            <a:pPr lvl="4"/>
            <a:endParaRPr lang="en-US" sz="600" dirty="0"/>
          </a:p>
          <a:p>
            <a:r>
              <a:rPr lang="en-US" sz="1700" dirty="0"/>
              <a:t>Well-diversified, long-term approach remains appropriate for achieving full-funding</a:t>
            </a:r>
          </a:p>
        </p:txBody>
      </p:sp>
      <p:sp>
        <p:nvSpPr>
          <p:cNvPr id="3" name="Title 2">
            <a:extLst>
              <a:ext uri="{FF2B5EF4-FFF2-40B4-BE49-F238E27FC236}">
                <a16:creationId xmlns:a16="http://schemas.microsoft.com/office/drawing/2014/main" id="{7D67EB95-C94A-FED8-07F6-C79B4EE35179}"/>
              </a:ext>
            </a:extLst>
          </p:cNvPr>
          <p:cNvSpPr>
            <a:spLocks noGrp="1"/>
          </p:cNvSpPr>
          <p:nvPr>
            <p:ph type="title"/>
          </p:nvPr>
        </p:nvSpPr>
        <p:spPr>
          <a:xfrm>
            <a:off x="533400" y="13648"/>
            <a:ext cx="8261808"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46E3ECCC-7FAD-AFB5-54C8-18BF3398FFC7}"/>
              </a:ext>
            </a:extLst>
          </p:cNvPr>
          <p:cNvSpPr>
            <a:spLocks noGrp="1"/>
          </p:cNvSpPr>
          <p:nvPr>
            <p:ph type="body" sz="quarter" idx="12"/>
          </p:nvPr>
        </p:nvSpPr>
        <p:spPr/>
        <p:txBody>
          <a:bodyPr/>
          <a:lstStyle/>
          <a:p>
            <a:r>
              <a:rPr lang="en-US" dirty="0"/>
              <a:t>Executive summary</a:t>
            </a:r>
          </a:p>
        </p:txBody>
      </p:sp>
    </p:spTree>
    <p:extLst>
      <p:ext uri="{BB962C8B-B14F-4D97-AF65-F5344CB8AC3E}">
        <p14:creationId xmlns:p14="http://schemas.microsoft.com/office/powerpoint/2010/main" val="149801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393784"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10-yr Net Cash flow projection</a:t>
            </a:r>
          </a:p>
        </p:txBody>
      </p:sp>
      <p:sp>
        <p:nvSpPr>
          <p:cNvPr id="6" name="Footer Placeholder 3">
            <a:extLst>
              <a:ext uri="{FF2B5EF4-FFF2-40B4-BE49-F238E27FC236}">
                <a16:creationId xmlns:a16="http://schemas.microsoft.com/office/drawing/2014/main" id="{E62416B2-7CD1-43C4-8EB4-99FBC9C634A1}"/>
              </a:ext>
            </a:extLst>
          </p:cNvPr>
          <p:cNvSpPr>
            <a:spLocks noGrp="1"/>
          </p:cNvSpPr>
          <p:nvPr>
            <p:ph type="ftr" sz="quarter" idx="3"/>
          </p:nvPr>
        </p:nvSpPr>
        <p:spPr>
          <a:xfrm>
            <a:off x="1143004" y="5874964"/>
            <a:ext cx="7467596" cy="427924"/>
          </a:xfrm>
        </p:spPr>
        <p:txBody>
          <a:bodyPr/>
          <a:lstStyle/>
          <a:p>
            <a:r>
              <a:rPr lang="en-US" dirty="0"/>
              <a:t>Notes: For the year ending June 30</a:t>
            </a:r>
          </a:p>
          <a:p>
            <a:endParaRPr lang="en-US" dirty="0"/>
          </a:p>
        </p:txBody>
      </p:sp>
      <p:graphicFrame>
        <p:nvGraphicFramePr>
          <p:cNvPr id="9" name="Content Placeholder 8">
            <a:extLst>
              <a:ext uri="{FF2B5EF4-FFF2-40B4-BE49-F238E27FC236}">
                <a16:creationId xmlns:a16="http://schemas.microsoft.com/office/drawing/2014/main" id="{00000000-0008-0000-0600-000015000000}"/>
              </a:ext>
            </a:extLst>
          </p:cNvPr>
          <p:cNvGraphicFramePr>
            <a:graphicFrameLocks noGrp="1"/>
          </p:cNvGraphicFramePr>
          <p:nvPr>
            <p:ph idx="1"/>
            <p:extLst>
              <p:ext uri="{D42A27DB-BD31-4B8C-83A1-F6EECF244321}">
                <p14:modId xmlns:p14="http://schemas.microsoft.com/office/powerpoint/2010/main" val="3839441743"/>
              </p:ext>
            </p:extLst>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935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399" y="13648"/>
            <a:ext cx="8224101"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30-yr funded status projection</a:t>
            </a:r>
          </a:p>
        </p:txBody>
      </p:sp>
      <p:sp>
        <p:nvSpPr>
          <p:cNvPr id="7" name="Footer Placeholder 3">
            <a:extLst>
              <a:ext uri="{FF2B5EF4-FFF2-40B4-BE49-F238E27FC236}">
                <a16:creationId xmlns:a16="http://schemas.microsoft.com/office/drawing/2014/main" id="{9B257923-5E51-4DBB-8AEA-BFBE5DB47D6E}"/>
              </a:ext>
            </a:extLst>
          </p:cNvPr>
          <p:cNvSpPr>
            <a:spLocks noGrp="1"/>
          </p:cNvSpPr>
          <p:nvPr>
            <p:ph type="ftr" sz="quarter" idx="3"/>
          </p:nvPr>
        </p:nvSpPr>
        <p:spPr>
          <a:xfrm>
            <a:off x="1143004" y="5874964"/>
            <a:ext cx="7467596" cy="427924"/>
          </a:xfrm>
        </p:spPr>
        <p:txBody>
          <a:bodyPr/>
          <a:lstStyle/>
          <a:p>
            <a:r>
              <a:rPr lang="en-US" dirty="0"/>
              <a:t>Notes: As of June 30; reflects -2.9% FYTD return thru 9/30/2022 and NEPC’s 30-year capital market assumptions as of 12/31/2021 thereafter</a:t>
            </a:r>
          </a:p>
          <a:p>
            <a:endParaRPr lang="en-US" dirty="0"/>
          </a:p>
        </p:txBody>
      </p:sp>
      <p:graphicFrame>
        <p:nvGraphicFramePr>
          <p:cNvPr id="9" name="Content Placeholder 8">
            <a:extLst>
              <a:ext uri="{FF2B5EF4-FFF2-40B4-BE49-F238E27FC236}">
                <a16:creationId xmlns:a16="http://schemas.microsoft.com/office/drawing/2014/main" id="{00000000-0008-0000-0600-000017000000}"/>
              </a:ext>
            </a:extLst>
          </p:cNvPr>
          <p:cNvGraphicFramePr>
            <a:graphicFrameLocks noGrp="1"/>
          </p:cNvGraphicFramePr>
          <p:nvPr>
            <p:ph idx="1"/>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75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399" y="13648"/>
            <a:ext cx="8242955"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30-yr contribution projection</a:t>
            </a:r>
          </a:p>
        </p:txBody>
      </p:sp>
      <p:sp>
        <p:nvSpPr>
          <p:cNvPr id="6" name="Footer Placeholder 3">
            <a:extLst>
              <a:ext uri="{FF2B5EF4-FFF2-40B4-BE49-F238E27FC236}">
                <a16:creationId xmlns:a16="http://schemas.microsoft.com/office/drawing/2014/main" id="{4A78400A-C892-4F42-A8A5-8F82CAA0753E}"/>
              </a:ext>
            </a:extLst>
          </p:cNvPr>
          <p:cNvSpPr>
            <a:spLocks noGrp="1"/>
          </p:cNvSpPr>
          <p:nvPr>
            <p:ph type="ftr" sz="quarter" idx="3"/>
          </p:nvPr>
        </p:nvSpPr>
        <p:spPr>
          <a:xfrm>
            <a:off x="1143004" y="5874964"/>
            <a:ext cx="7467596" cy="427924"/>
          </a:xfrm>
        </p:spPr>
        <p:txBody>
          <a:bodyPr/>
          <a:lstStyle/>
          <a:p>
            <a:r>
              <a:rPr lang="en-US" dirty="0"/>
              <a:t>Notes: For the year ending June 30; ARP contributions are reflected in the employer contribution dollar amount but not the employer contribution rate; Recommended Employer Rate is based on a closed amortization of the unfunded liability ending June 30, 2049</a:t>
            </a:r>
          </a:p>
          <a:p>
            <a:endParaRPr lang="en-US" dirty="0"/>
          </a:p>
        </p:txBody>
      </p:sp>
      <p:graphicFrame>
        <p:nvGraphicFramePr>
          <p:cNvPr id="7" name="Content Placeholder 6">
            <a:extLst>
              <a:ext uri="{FF2B5EF4-FFF2-40B4-BE49-F238E27FC236}">
                <a16:creationId xmlns:a16="http://schemas.microsoft.com/office/drawing/2014/main" id="{00000000-0008-0000-0600-00000E000000}"/>
              </a:ext>
            </a:extLst>
          </p:cNvPr>
          <p:cNvGraphicFramePr>
            <a:graphicFrameLocks noGrp="1"/>
          </p:cNvGraphicFramePr>
          <p:nvPr>
            <p:ph idx="1"/>
            <p:extLst>
              <p:ext uri="{D42A27DB-BD31-4B8C-83A1-F6EECF244321}">
                <p14:modId xmlns:p14="http://schemas.microsoft.com/office/powerpoint/2010/main" val="2065223210"/>
              </p:ext>
            </p:extLst>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83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399" y="13648"/>
            <a:ext cx="8271235"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30-year Statutory Funding period projection</a:t>
            </a:r>
          </a:p>
        </p:txBody>
      </p:sp>
      <p:sp>
        <p:nvSpPr>
          <p:cNvPr id="7" name="Footer Placeholder 3">
            <a:extLst>
              <a:ext uri="{FF2B5EF4-FFF2-40B4-BE49-F238E27FC236}">
                <a16:creationId xmlns:a16="http://schemas.microsoft.com/office/drawing/2014/main" id="{9F30581F-D0DA-4805-B2FF-D76975FBD860}"/>
              </a:ext>
            </a:extLst>
          </p:cNvPr>
          <p:cNvSpPr>
            <a:spLocks noGrp="1"/>
          </p:cNvSpPr>
          <p:nvPr>
            <p:ph type="ftr" sz="quarter" idx="3"/>
          </p:nvPr>
        </p:nvSpPr>
        <p:spPr>
          <a:xfrm>
            <a:off x="1143004" y="5874964"/>
            <a:ext cx="7467596" cy="427924"/>
          </a:xfrm>
        </p:spPr>
        <p:txBody>
          <a:bodyPr/>
          <a:lstStyle/>
          <a:p>
            <a:r>
              <a:rPr lang="en-US" dirty="0"/>
              <a:t>Notes: As of June 30</a:t>
            </a:r>
          </a:p>
          <a:p>
            <a:endParaRPr lang="en-US" dirty="0"/>
          </a:p>
        </p:txBody>
      </p:sp>
      <p:graphicFrame>
        <p:nvGraphicFramePr>
          <p:cNvPr id="9" name="Content Placeholder 8">
            <a:extLst>
              <a:ext uri="{FF2B5EF4-FFF2-40B4-BE49-F238E27FC236}">
                <a16:creationId xmlns:a16="http://schemas.microsoft.com/office/drawing/2014/main" id="{00000000-0008-0000-0600-000006000000}"/>
              </a:ext>
            </a:extLst>
          </p:cNvPr>
          <p:cNvGraphicFramePr>
            <a:graphicFrameLocks noGrp="1"/>
          </p:cNvGraphicFramePr>
          <p:nvPr>
            <p:ph idx="1"/>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667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280662"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30-yr net cash flow projection</a:t>
            </a:r>
          </a:p>
        </p:txBody>
      </p:sp>
      <p:sp>
        <p:nvSpPr>
          <p:cNvPr id="9" name="Footer Placeholder 3">
            <a:extLst>
              <a:ext uri="{FF2B5EF4-FFF2-40B4-BE49-F238E27FC236}">
                <a16:creationId xmlns:a16="http://schemas.microsoft.com/office/drawing/2014/main" id="{322D8E70-FD96-4D47-A3A8-501A45295B42}"/>
              </a:ext>
            </a:extLst>
          </p:cNvPr>
          <p:cNvSpPr>
            <a:spLocks noGrp="1"/>
          </p:cNvSpPr>
          <p:nvPr>
            <p:ph type="ftr" sz="quarter" idx="3"/>
          </p:nvPr>
        </p:nvSpPr>
        <p:spPr>
          <a:xfrm>
            <a:off x="1143004" y="5874964"/>
            <a:ext cx="7467596" cy="427924"/>
          </a:xfrm>
        </p:spPr>
        <p:txBody>
          <a:bodyPr/>
          <a:lstStyle/>
          <a:p>
            <a:r>
              <a:rPr lang="en-US" dirty="0"/>
              <a:t>Notes: For the year ending June 30</a:t>
            </a:r>
          </a:p>
          <a:p>
            <a:endParaRPr lang="en-US" dirty="0"/>
          </a:p>
        </p:txBody>
      </p:sp>
      <p:graphicFrame>
        <p:nvGraphicFramePr>
          <p:cNvPr id="7" name="Content Placeholder 6">
            <a:extLst>
              <a:ext uri="{FF2B5EF4-FFF2-40B4-BE49-F238E27FC236}">
                <a16:creationId xmlns:a16="http://schemas.microsoft.com/office/drawing/2014/main" id="{00000000-0008-0000-0600-00001C000000}"/>
              </a:ext>
            </a:extLst>
          </p:cNvPr>
          <p:cNvGraphicFramePr>
            <a:graphicFrameLocks noGrp="1"/>
          </p:cNvGraphicFramePr>
          <p:nvPr>
            <p:ph idx="1"/>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9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D8D9-5610-4986-9E68-07ECCFF408B8}"/>
              </a:ext>
            </a:extLst>
          </p:cNvPr>
          <p:cNvSpPr>
            <a:spLocks noGrp="1"/>
          </p:cNvSpPr>
          <p:nvPr>
            <p:ph type="title"/>
          </p:nvPr>
        </p:nvSpPr>
        <p:spPr>
          <a:xfrm>
            <a:off x="4817097" y="323852"/>
            <a:ext cx="4176073" cy="2781299"/>
          </a:xfrm>
        </p:spPr>
        <p:txBody>
          <a:bodyPr/>
          <a:lstStyle/>
          <a:p>
            <a:r>
              <a:rPr lang="en-US" dirty="0"/>
              <a:t>Asset allocation</a:t>
            </a:r>
          </a:p>
        </p:txBody>
      </p:sp>
      <p:sp>
        <p:nvSpPr>
          <p:cNvPr id="3" name="object 9">
            <a:extLst>
              <a:ext uri="{FF2B5EF4-FFF2-40B4-BE49-F238E27FC236}">
                <a16:creationId xmlns:a16="http://schemas.microsoft.com/office/drawing/2014/main" id="{0DD159B7-D721-4EE2-BAD5-CF4D4AE2055B}"/>
              </a:ext>
            </a:extLst>
          </p:cNvPr>
          <p:cNvSpPr/>
          <p:nvPr/>
        </p:nvSpPr>
        <p:spPr>
          <a:xfrm>
            <a:off x="5014912" y="518168"/>
            <a:ext cx="2218944" cy="1155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71379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F1706-CC9E-E93B-E256-E0D11803136C}"/>
              </a:ext>
            </a:extLst>
          </p:cNvPr>
          <p:cNvSpPr>
            <a:spLocks noGrp="1"/>
          </p:cNvSpPr>
          <p:nvPr>
            <p:ph type="title"/>
          </p:nvPr>
        </p:nvSpPr>
        <p:spPr>
          <a:xfrm>
            <a:off x="533400" y="13648"/>
            <a:ext cx="8393784"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0613B5A3-7296-CE34-C612-31A1B491D5CE}"/>
              </a:ext>
            </a:extLst>
          </p:cNvPr>
          <p:cNvSpPr>
            <a:spLocks noGrp="1"/>
          </p:cNvSpPr>
          <p:nvPr>
            <p:ph type="body" sz="quarter" idx="12"/>
          </p:nvPr>
        </p:nvSpPr>
        <p:spPr/>
        <p:txBody>
          <a:bodyPr/>
          <a:lstStyle/>
          <a:p>
            <a:r>
              <a:rPr lang="en-US" dirty="0"/>
              <a:t>Alternative asset allocations</a:t>
            </a:r>
          </a:p>
        </p:txBody>
      </p:sp>
      <p:sp>
        <p:nvSpPr>
          <p:cNvPr id="7" name="Footer Placeholder 3">
            <a:extLst>
              <a:ext uri="{FF2B5EF4-FFF2-40B4-BE49-F238E27FC236}">
                <a16:creationId xmlns:a16="http://schemas.microsoft.com/office/drawing/2014/main" id="{352F935F-DEAD-EE27-6130-8CA8D86D78EB}"/>
              </a:ext>
            </a:extLst>
          </p:cNvPr>
          <p:cNvSpPr>
            <a:spLocks noGrp="1"/>
          </p:cNvSpPr>
          <p:nvPr>
            <p:ph type="ftr" sz="quarter" idx="3"/>
          </p:nvPr>
        </p:nvSpPr>
        <p:spPr>
          <a:xfrm>
            <a:off x="1143004" y="6172667"/>
            <a:ext cx="7467596" cy="271625"/>
          </a:xfrm>
        </p:spPr>
        <p:txBody>
          <a:bodyPr/>
          <a:lstStyle/>
          <a:p>
            <a:r>
              <a:rPr lang="en-US" dirty="0"/>
              <a:t>Notes: Based on NEPC’s 12/31/2021 capital market assumptions</a:t>
            </a:r>
          </a:p>
          <a:p>
            <a:endParaRPr lang="en-US" dirty="0"/>
          </a:p>
        </p:txBody>
      </p:sp>
      <p:pic>
        <p:nvPicPr>
          <p:cNvPr id="2" name="Picture 1">
            <a:extLst>
              <a:ext uri="{FF2B5EF4-FFF2-40B4-BE49-F238E27FC236}">
                <a16:creationId xmlns:a16="http://schemas.microsoft.com/office/drawing/2014/main" id="{419051B1-409D-47DA-B1E2-18B192DCE1CA}"/>
              </a:ext>
            </a:extLst>
          </p:cNvPr>
          <p:cNvPicPr>
            <a:picLocks noChangeAspect="1"/>
          </p:cNvPicPr>
          <p:nvPr/>
        </p:nvPicPr>
        <p:blipFill>
          <a:blip r:embed="rId2"/>
          <a:stretch>
            <a:fillRect/>
          </a:stretch>
        </p:blipFill>
        <p:spPr>
          <a:xfrm>
            <a:off x="1813161" y="1145219"/>
            <a:ext cx="5439897" cy="5027448"/>
          </a:xfrm>
          <a:prstGeom prst="rect">
            <a:avLst/>
          </a:prstGeom>
        </p:spPr>
      </p:pic>
    </p:spTree>
    <p:extLst>
      <p:ext uri="{BB962C8B-B14F-4D97-AF65-F5344CB8AC3E}">
        <p14:creationId xmlns:p14="http://schemas.microsoft.com/office/powerpoint/2010/main" val="2406728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F1706-CC9E-E93B-E256-E0D11803136C}"/>
              </a:ext>
            </a:extLst>
          </p:cNvPr>
          <p:cNvSpPr>
            <a:spLocks noGrp="1"/>
          </p:cNvSpPr>
          <p:nvPr>
            <p:ph type="title"/>
          </p:nvPr>
        </p:nvSpPr>
        <p:spPr>
          <a:xfrm>
            <a:off x="533400" y="13648"/>
            <a:ext cx="8374930"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0613B5A3-7296-CE34-C612-31A1B491D5CE}"/>
              </a:ext>
            </a:extLst>
          </p:cNvPr>
          <p:cNvSpPr>
            <a:spLocks noGrp="1"/>
          </p:cNvSpPr>
          <p:nvPr>
            <p:ph type="body" sz="quarter" idx="12"/>
          </p:nvPr>
        </p:nvSpPr>
        <p:spPr/>
        <p:txBody>
          <a:bodyPr/>
          <a:lstStyle/>
          <a:p>
            <a:r>
              <a:rPr lang="en-US" dirty="0"/>
              <a:t>Allocation of risk</a:t>
            </a:r>
          </a:p>
        </p:txBody>
      </p:sp>
      <p:graphicFrame>
        <p:nvGraphicFramePr>
          <p:cNvPr id="8" name="Content Placeholder 7">
            <a:extLst>
              <a:ext uri="{FF2B5EF4-FFF2-40B4-BE49-F238E27FC236}">
                <a16:creationId xmlns:a16="http://schemas.microsoft.com/office/drawing/2014/main" id="{00000000-0008-0000-1A00-00000F000000}"/>
              </a:ext>
            </a:extLst>
          </p:cNvPr>
          <p:cNvGraphicFramePr>
            <a:graphicFrameLocks noGrp="1"/>
          </p:cNvGraphicFramePr>
          <p:nvPr>
            <p:ph idx="1"/>
            <p:extLst>
              <p:ext uri="{D42A27DB-BD31-4B8C-83A1-F6EECF244321}">
                <p14:modId xmlns:p14="http://schemas.microsoft.com/office/powerpoint/2010/main" val="3352457334"/>
              </p:ext>
            </p:extLst>
          </p:nvPr>
        </p:nvGraphicFramePr>
        <p:xfrm>
          <a:off x="533400" y="1295399"/>
          <a:ext cx="3576687" cy="4733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1A00-000010000000}"/>
              </a:ext>
            </a:extLst>
          </p:cNvPr>
          <p:cNvGraphicFramePr>
            <a:graphicFrameLocks/>
          </p:cNvGraphicFramePr>
          <p:nvPr>
            <p:extLst>
              <p:ext uri="{D42A27DB-BD31-4B8C-83A1-F6EECF244321}">
                <p14:modId xmlns:p14="http://schemas.microsoft.com/office/powerpoint/2010/main" val="3455127484"/>
              </p:ext>
            </p:extLst>
          </p:nvPr>
        </p:nvGraphicFramePr>
        <p:xfrm>
          <a:off x="4110087" y="1295399"/>
          <a:ext cx="4703975" cy="47339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0F92B57-F964-BBB0-7216-2B5C27C65B02}"/>
              </a:ext>
            </a:extLst>
          </p:cNvPr>
          <p:cNvSpPr txBox="1"/>
          <p:nvPr/>
        </p:nvSpPr>
        <p:spPr>
          <a:xfrm>
            <a:off x="1442300" y="1061068"/>
            <a:ext cx="2121031" cy="369332"/>
          </a:xfrm>
          <a:prstGeom prst="rect">
            <a:avLst/>
          </a:prstGeom>
          <a:noFill/>
        </p:spPr>
        <p:txBody>
          <a:bodyPr wrap="square" rtlCol="0">
            <a:spAutoFit/>
          </a:bodyPr>
          <a:lstStyle/>
          <a:p>
            <a:pPr algn="ctr"/>
            <a:r>
              <a:rPr lang="en-US" b="1" dirty="0">
                <a:cs typeface="Verdana"/>
              </a:rPr>
              <a:t>Asset Allocation</a:t>
            </a:r>
          </a:p>
        </p:txBody>
      </p:sp>
      <p:sp>
        <p:nvSpPr>
          <p:cNvPr id="11" name="TextBox 10">
            <a:extLst>
              <a:ext uri="{FF2B5EF4-FFF2-40B4-BE49-F238E27FC236}">
                <a16:creationId xmlns:a16="http://schemas.microsoft.com/office/drawing/2014/main" id="{D4C27019-2A52-11AC-1B27-227674B9AD5C}"/>
              </a:ext>
            </a:extLst>
          </p:cNvPr>
          <p:cNvSpPr txBox="1"/>
          <p:nvPr/>
        </p:nvSpPr>
        <p:spPr>
          <a:xfrm>
            <a:off x="4720865" y="1061068"/>
            <a:ext cx="2121031" cy="369332"/>
          </a:xfrm>
          <a:prstGeom prst="rect">
            <a:avLst/>
          </a:prstGeom>
          <a:noFill/>
        </p:spPr>
        <p:txBody>
          <a:bodyPr wrap="square" rtlCol="0">
            <a:spAutoFit/>
          </a:bodyPr>
          <a:lstStyle/>
          <a:p>
            <a:pPr algn="ctr"/>
            <a:r>
              <a:rPr lang="en-US" b="1" dirty="0">
                <a:cs typeface="Verdana"/>
              </a:rPr>
              <a:t>Asset Risk</a:t>
            </a:r>
          </a:p>
        </p:txBody>
      </p:sp>
    </p:spTree>
    <p:extLst>
      <p:ext uri="{BB962C8B-B14F-4D97-AF65-F5344CB8AC3E}">
        <p14:creationId xmlns:p14="http://schemas.microsoft.com/office/powerpoint/2010/main" val="182666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D4009-BF63-462E-A3A1-18A3B60E2F5C}"/>
              </a:ext>
            </a:extLst>
          </p:cNvPr>
          <p:cNvSpPr>
            <a:spLocks noGrp="1"/>
          </p:cNvSpPr>
          <p:nvPr>
            <p:ph type="title"/>
          </p:nvPr>
        </p:nvSpPr>
        <p:spPr>
          <a:xfrm>
            <a:off x="533400" y="13648"/>
            <a:ext cx="8327796"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ACEEA993-9DE0-4C03-B9D8-6E0D8B4EB78E}"/>
              </a:ext>
            </a:extLst>
          </p:cNvPr>
          <p:cNvSpPr>
            <a:spLocks noGrp="1"/>
          </p:cNvSpPr>
          <p:nvPr>
            <p:ph type="body" sz="quarter" idx="12"/>
          </p:nvPr>
        </p:nvSpPr>
        <p:spPr/>
        <p:txBody>
          <a:bodyPr/>
          <a:lstStyle/>
          <a:p>
            <a:r>
              <a:rPr lang="en-US" dirty="0"/>
              <a:t>10-year Median funded status projection</a:t>
            </a:r>
          </a:p>
        </p:txBody>
      </p:sp>
      <p:sp>
        <p:nvSpPr>
          <p:cNvPr id="4" name="Footer Placeholder 3">
            <a:extLst>
              <a:ext uri="{FF2B5EF4-FFF2-40B4-BE49-F238E27FC236}">
                <a16:creationId xmlns:a16="http://schemas.microsoft.com/office/drawing/2014/main" id="{F38A05BC-1ADC-4F7B-B9E2-C9B726E4EC11}"/>
              </a:ext>
            </a:extLst>
          </p:cNvPr>
          <p:cNvSpPr>
            <a:spLocks noGrp="1"/>
          </p:cNvSpPr>
          <p:nvPr>
            <p:ph type="ftr" sz="quarter" idx="3"/>
          </p:nvPr>
        </p:nvSpPr>
        <p:spPr/>
        <p:txBody>
          <a:bodyPr/>
          <a:lstStyle/>
          <a:p>
            <a:r>
              <a:rPr lang="en-US" dirty="0"/>
              <a:t>Notes: As of June 30; reflects -2.9% FYTD return thru 9/30/2022 and NEPC’s 10-year capital market assumptions as of 12/31/2021 thereafter</a:t>
            </a:r>
          </a:p>
          <a:p>
            <a:endParaRPr lang="en-US" dirty="0"/>
          </a:p>
        </p:txBody>
      </p:sp>
      <p:graphicFrame>
        <p:nvGraphicFramePr>
          <p:cNvPr id="10" name="Content Placeholder 9">
            <a:extLst>
              <a:ext uri="{FF2B5EF4-FFF2-40B4-BE49-F238E27FC236}">
                <a16:creationId xmlns:a16="http://schemas.microsoft.com/office/drawing/2014/main" id="{00000000-0008-0000-0F00-000009000000}"/>
              </a:ext>
            </a:extLst>
          </p:cNvPr>
          <p:cNvGraphicFramePr>
            <a:graphicFrameLocks noGrp="1"/>
          </p:cNvGraphicFramePr>
          <p:nvPr>
            <p:ph idx="1"/>
            <p:extLst>
              <p:ext uri="{D42A27DB-BD31-4B8C-83A1-F6EECF244321}">
                <p14:modId xmlns:p14="http://schemas.microsoft.com/office/powerpoint/2010/main" val="3465397320"/>
              </p:ext>
            </p:extLst>
          </p:nvPr>
        </p:nvGraphicFramePr>
        <p:xfrm>
          <a:off x="533400" y="1295400"/>
          <a:ext cx="8077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963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4CEE-E1CC-4068-A365-B964980CE305}"/>
              </a:ext>
            </a:extLst>
          </p:cNvPr>
          <p:cNvSpPr>
            <a:spLocks noGrp="1"/>
          </p:cNvSpPr>
          <p:nvPr>
            <p:ph type="title"/>
          </p:nvPr>
        </p:nvSpPr>
        <p:spPr>
          <a:xfrm>
            <a:off x="533399" y="13648"/>
            <a:ext cx="8318369"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29995C27-2782-495B-AF2E-08AF4EEC296F}"/>
              </a:ext>
            </a:extLst>
          </p:cNvPr>
          <p:cNvSpPr>
            <a:spLocks noGrp="1"/>
          </p:cNvSpPr>
          <p:nvPr>
            <p:ph type="body" sz="quarter" idx="12"/>
          </p:nvPr>
        </p:nvSpPr>
        <p:spPr/>
        <p:txBody>
          <a:bodyPr/>
          <a:lstStyle/>
          <a:p>
            <a:r>
              <a:rPr lang="en-US" dirty="0"/>
              <a:t>Economic scenarios</a:t>
            </a:r>
          </a:p>
        </p:txBody>
      </p:sp>
      <p:sp>
        <p:nvSpPr>
          <p:cNvPr id="10" name="Footer Placeholder 3">
            <a:extLst>
              <a:ext uri="{FF2B5EF4-FFF2-40B4-BE49-F238E27FC236}">
                <a16:creationId xmlns:a16="http://schemas.microsoft.com/office/drawing/2014/main" id="{0924B6A9-AA0E-4C41-A56D-1E7CFD83AD06}"/>
              </a:ext>
            </a:extLst>
          </p:cNvPr>
          <p:cNvSpPr>
            <a:spLocks noGrp="1"/>
          </p:cNvSpPr>
          <p:nvPr>
            <p:ph type="ftr" sz="quarter" idx="3"/>
          </p:nvPr>
        </p:nvSpPr>
        <p:spPr>
          <a:xfrm>
            <a:off x="1143004" y="5874964"/>
            <a:ext cx="7467596" cy="427924"/>
          </a:xfrm>
        </p:spPr>
        <p:txBody>
          <a:bodyPr/>
          <a:lstStyle/>
          <a:p>
            <a:r>
              <a:rPr lang="en-US" dirty="0"/>
              <a:t>Notes: Change in funded ratio represents change in percentage points from current funded ratio of 64%; funding period represents amortization period at the end of the 5-yr scenario</a:t>
            </a:r>
          </a:p>
          <a:p>
            <a:endParaRPr lang="en-US" dirty="0"/>
          </a:p>
        </p:txBody>
      </p:sp>
      <p:graphicFrame>
        <p:nvGraphicFramePr>
          <p:cNvPr id="15" name="Content Placeholder 14">
            <a:extLst>
              <a:ext uri="{FF2B5EF4-FFF2-40B4-BE49-F238E27FC236}">
                <a16:creationId xmlns:a16="http://schemas.microsoft.com/office/drawing/2014/main" id="{00000000-0008-0000-0900-000003000000}"/>
              </a:ext>
            </a:extLst>
          </p:cNvPr>
          <p:cNvGraphicFramePr>
            <a:graphicFrameLocks noGrp="1"/>
          </p:cNvGraphicFramePr>
          <p:nvPr>
            <p:ph idx="1"/>
            <p:extLst>
              <p:ext uri="{D42A27DB-BD31-4B8C-83A1-F6EECF244321}">
                <p14:modId xmlns:p14="http://schemas.microsoft.com/office/powerpoint/2010/main" val="3957411331"/>
              </p:ext>
            </p:extLst>
          </p:nvPr>
        </p:nvGraphicFramePr>
        <p:xfrm>
          <a:off x="533399" y="1295400"/>
          <a:ext cx="4157663"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20">
            <a:extLst>
              <a:ext uri="{FF2B5EF4-FFF2-40B4-BE49-F238E27FC236}">
                <a16:creationId xmlns:a16="http://schemas.microsoft.com/office/drawing/2014/main" id="{00000000-0008-0000-0900-000025000000}"/>
              </a:ext>
            </a:extLst>
          </p:cNvPr>
          <p:cNvGraphicFramePr>
            <a:graphicFrameLocks noGrp="1"/>
          </p:cNvGraphicFramePr>
          <p:nvPr>
            <p:ph idx="13"/>
            <p:extLst>
              <p:ext uri="{D42A27DB-BD31-4B8C-83A1-F6EECF244321}">
                <p14:modId xmlns:p14="http://schemas.microsoft.com/office/powerpoint/2010/main" val="1989687633"/>
              </p:ext>
            </p:extLst>
          </p:nvPr>
        </p:nvGraphicFramePr>
        <p:xfrm>
          <a:off x="4691063" y="1295400"/>
          <a:ext cx="4160705"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75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Purpose &amp; Methodology of AL Study</a:t>
            </a:r>
          </a:p>
        </p:txBody>
      </p:sp>
      <p:sp>
        <p:nvSpPr>
          <p:cNvPr id="2" name="Text Placeholder 1">
            <a:extLst>
              <a:ext uri="{FF2B5EF4-FFF2-40B4-BE49-F238E27FC236}">
                <a16:creationId xmlns:a16="http://schemas.microsoft.com/office/drawing/2014/main" id="{27D957F2-1957-4432-84DE-E332C1BC86AB}"/>
              </a:ext>
            </a:extLst>
          </p:cNvPr>
          <p:cNvSpPr>
            <a:spLocks noGrp="1"/>
          </p:cNvSpPr>
          <p:nvPr>
            <p:ph type="body" sz="quarter" idx="10"/>
          </p:nvPr>
        </p:nvSpPr>
        <p:spPr/>
        <p:txBody>
          <a:bodyPr/>
          <a:lstStyle/>
          <a:p>
            <a:endParaRPr lang="en-US"/>
          </a:p>
        </p:txBody>
      </p:sp>
      <p:sp>
        <p:nvSpPr>
          <p:cNvPr id="4" name="object 9">
            <a:extLst>
              <a:ext uri="{FF2B5EF4-FFF2-40B4-BE49-F238E27FC236}">
                <a16:creationId xmlns:a16="http://schemas.microsoft.com/office/drawing/2014/main" id="{0029AC1F-D832-48AB-AA4A-D11A23552B79}"/>
              </a:ext>
            </a:extLst>
          </p:cNvPr>
          <p:cNvSpPr/>
          <p:nvPr/>
        </p:nvSpPr>
        <p:spPr>
          <a:xfrm>
            <a:off x="5014912" y="518168"/>
            <a:ext cx="2218944" cy="1155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3498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D8D9-5610-4986-9E68-07ECCFF408B8}"/>
              </a:ext>
            </a:extLst>
          </p:cNvPr>
          <p:cNvSpPr>
            <a:spLocks noGrp="1"/>
          </p:cNvSpPr>
          <p:nvPr>
            <p:ph type="title"/>
          </p:nvPr>
        </p:nvSpPr>
        <p:spPr/>
        <p:txBody>
          <a:bodyPr/>
          <a:lstStyle/>
          <a:p>
            <a:r>
              <a:rPr lang="en-US" dirty="0"/>
              <a:t>appendix</a:t>
            </a:r>
          </a:p>
        </p:txBody>
      </p:sp>
      <p:sp>
        <p:nvSpPr>
          <p:cNvPr id="3" name="object 9">
            <a:extLst>
              <a:ext uri="{FF2B5EF4-FFF2-40B4-BE49-F238E27FC236}">
                <a16:creationId xmlns:a16="http://schemas.microsoft.com/office/drawing/2014/main" id="{FB6D9826-2C38-47DA-A053-36556E1B0D52}"/>
              </a:ext>
            </a:extLst>
          </p:cNvPr>
          <p:cNvSpPr/>
          <p:nvPr/>
        </p:nvSpPr>
        <p:spPr>
          <a:xfrm>
            <a:off x="5014912" y="518168"/>
            <a:ext cx="2218944" cy="1155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31114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41A45-B555-4107-AF04-BFD8CFAF444E}"/>
              </a:ext>
            </a:extLst>
          </p:cNvPr>
          <p:cNvSpPr>
            <a:spLocks noGrp="1"/>
          </p:cNvSpPr>
          <p:nvPr>
            <p:ph type="title"/>
          </p:nvPr>
        </p:nvSpPr>
        <p:spPr>
          <a:xfrm>
            <a:off x="533399" y="13648"/>
            <a:ext cx="8271235" cy="750622"/>
          </a:xfrm>
        </p:spPr>
        <p:txBody>
          <a:bodyPr/>
          <a:lstStyle/>
          <a:p>
            <a:r>
              <a:rPr lang="en-US" dirty="0"/>
              <a:t>New Mexico educational retirement board</a:t>
            </a:r>
          </a:p>
        </p:txBody>
      </p:sp>
      <p:sp>
        <p:nvSpPr>
          <p:cNvPr id="5" name="Text Placeholder 4">
            <a:extLst>
              <a:ext uri="{FF2B5EF4-FFF2-40B4-BE49-F238E27FC236}">
                <a16:creationId xmlns:a16="http://schemas.microsoft.com/office/drawing/2014/main" id="{4D58F63C-74A8-4600-92D2-882DCE8AF042}"/>
              </a:ext>
            </a:extLst>
          </p:cNvPr>
          <p:cNvSpPr>
            <a:spLocks noGrp="1"/>
          </p:cNvSpPr>
          <p:nvPr>
            <p:ph type="body" sz="quarter" idx="12"/>
          </p:nvPr>
        </p:nvSpPr>
        <p:spPr/>
        <p:txBody>
          <a:bodyPr/>
          <a:lstStyle/>
          <a:p>
            <a:r>
              <a:rPr lang="en-US" dirty="0"/>
              <a:t>Assumptions and methods</a:t>
            </a:r>
          </a:p>
        </p:txBody>
      </p:sp>
      <p:sp>
        <p:nvSpPr>
          <p:cNvPr id="9" name="Content Placeholder 1">
            <a:extLst>
              <a:ext uri="{FF2B5EF4-FFF2-40B4-BE49-F238E27FC236}">
                <a16:creationId xmlns:a16="http://schemas.microsoft.com/office/drawing/2014/main" id="{4B93FCB9-F3E7-4D74-B496-6FF9CD1444DF}"/>
              </a:ext>
            </a:extLst>
          </p:cNvPr>
          <p:cNvSpPr>
            <a:spLocks noGrp="1"/>
          </p:cNvSpPr>
          <p:nvPr>
            <p:ph idx="1"/>
          </p:nvPr>
        </p:nvSpPr>
        <p:spPr>
          <a:xfrm>
            <a:off x="533399" y="1295399"/>
            <a:ext cx="8356601" cy="4735863"/>
          </a:xfrm>
        </p:spPr>
        <p:txBody>
          <a:bodyPr>
            <a:normAutofit/>
          </a:bodyPr>
          <a:lstStyle/>
          <a:p>
            <a:r>
              <a:rPr lang="en-US" sz="1600" dirty="0"/>
              <a:t>Deterministic and stochastic return projections are based on NEPC’s 12/31/2021 capital market assumptions</a:t>
            </a:r>
          </a:p>
          <a:p>
            <a:pPr lvl="1"/>
            <a:r>
              <a:rPr lang="en-US" sz="1200" dirty="0"/>
              <a:t>Reflects 1.0% return for FYE June 30, 2022 and -2.9% return thru 9/30/2022Assumed -15% YTD return thru 9/30/2022 (-12.7% actual YTD return thru 6/30/2022)</a:t>
            </a:r>
          </a:p>
          <a:p>
            <a:pPr lvl="1"/>
            <a:r>
              <a:rPr lang="en-US" sz="1200" dirty="0"/>
              <a:t>Thereafter, NEPC’s 10-year &amp; 30-year return assumption used for asset return projections </a:t>
            </a:r>
          </a:p>
          <a:p>
            <a:r>
              <a:rPr lang="en-US" sz="1600" dirty="0"/>
              <a:t>Asset-liability projections follow a roll-forward methodology based on the June 30, 2021 Actuarial Valuation Report produced by GRS</a:t>
            </a:r>
          </a:p>
          <a:p>
            <a:pPr lvl="1"/>
            <a:r>
              <a:rPr lang="en-US" sz="1200" dirty="0"/>
              <a:t>Benefit payment projections provided by GRS</a:t>
            </a:r>
          </a:p>
          <a:p>
            <a:pPr lvl="1"/>
            <a:r>
              <a:rPr lang="en-US" sz="1200" dirty="0"/>
              <a:t>Other than those described herein, all assumptions remain unchanged from the valuation</a:t>
            </a:r>
          </a:p>
          <a:p>
            <a:pPr lvl="1"/>
            <a:r>
              <a:rPr lang="en-US" sz="1200" dirty="0"/>
              <a:t>No gains or losses are assumed other than those attributed to investment experience</a:t>
            </a:r>
          </a:p>
          <a:p>
            <a:r>
              <a:rPr lang="en-US" sz="1600" dirty="0"/>
              <a:t>Employer and member contribution based on flat percentage of pay</a:t>
            </a:r>
          </a:p>
          <a:p>
            <a:pPr lvl="1"/>
            <a:r>
              <a:rPr lang="en-US" sz="1200" dirty="0"/>
              <a:t>Employer contribution rate set at 17.15% for 2023 and 18.15% for 2024 and thereafter</a:t>
            </a:r>
          </a:p>
          <a:p>
            <a:pPr lvl="1"/>
            <a:r>
              <a:rPr lang="en-US" sz="1200" dirty="0"/>
              <a:t>Member contribution rate set at 10.70%</a:t>
            </a:r>
          </a:p>
          <a:p>
            <a:r>
              <a:rPr lang="en-US" sz="1600" dirty="0"/>
              <a:t>Funding period reflects the number of years required to fully fund the plan given the employer and contribution rates</a:t>
            </a:r>
          </a:p>
          <a:p>
            <a:pPr lvl="1"/>
            <a:endParaRPr lang="en-US" sz="1600" dirty="0"/>
          </a:p>
          <a:p>
            <a:endParaRPr lang="en-US" sz="1200" dirty="0"/>
          </a:p>
          <a:p>
            <a:endParaRPr lang="en-US" sz="1200" dirty="0"/>
          </a:p>
          <a:p>
            <a:endParaRPr lang="en-US" sz="1600" dirty="0"/>
          </a:p>
        </p:txBody>
      </p:sp>
    </p:spTree>
    <p:extLst>
      <p:ext uri="{BB962C8B-B14F-4D97-AF65-F5344CB8AC3E}">
        <p14:creationId xmlns:p14="http://schemas.microsoft.com/office/powerpoint/2010/main" val="2454017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2C88-3DAC-4C1A-B80D-BC6E60618BEB}"/>
              </a:ext>
            </a:extLst>
          </p:cNvPr>
          <p:cNvSpPr>
            <a:spLocks noGrp="1"/>
          </p:cNvSpPr>
          <p:nvPr>
            <p:ph type="title"/>
          </p:nvPr>
        </p:nvSpPr>
        <p:spPr/>
        <p:txBody>
          <a:bodyPr/>
          <a:lstStyle/>
          <a:p>
            <a:r>
              <a:rPr lang="en-US" dirty="0"/>
              <a:t>12/31/2021 capital market assumptions</a:t>
            </a:r>
          </a:p>
        </p:txBody>
      </p:sp>
      <p:graphicFrame>
        <p:nvGraphicFramePr>
          <p:cNvPr id="6" name="Content Placeholder 5">
            <a:extLst>
              <a:ext uri="{FF2B5EF4-FFF2-40B4-BE49-F238E27FC236}">
                <a16:creationId xmlns:a16="http://schemas.microsoft.com/office/drawing/2014/main" id="{3041B660-171B-4C29-9547-079765CAF805}"/>
              </a:ext>
            </a:extLst>
          </p:cNvPr>
          <p:cNvGraphicFramePr>
            <a:graphicFrameLocks noGrp="1"/>
          </p:cNvGraphicFramePr>
          <p:nvPr>
            <p:ph idx="1"/>
            <p:extLst>
              <p:ext uri="{D42A27DB-BD31-4B8C-83A1-F6EECF244321}">
                <p14:modId xmlns:p14="http://schemas.microsoft.com/office/powerpoint/2010/main" val="681881752"/>
              </p:ext>
            </p:extLst>
          </p:nvPr>
        </p:nvGraphicFramePr>
        <p:xfrm>
          <a:off x="533401" y="952501"/>
          <a:ext cx="8077199" cy="4986482"/>
        </p:xfrm>
        <a:graphic>
          <a:graphicData uri="http://schemas.openxmlformats.org/drawingml/2006/table">
            <a:tbl>
              <a:tblPr firstRow="1" firstCol="1" bandRow="1">
                <a:tableStyleId>{5C22544A-7EE6-4342-B048-85BDC9FD1C3A}</a:tableStyleId>
              </a:tblPr>
              <a:tblGrid>
                <a:gridCol w="408973">
                  <a:extLst>
                    <a:ext uri="{9D8B030D-6E8A-4147-A177-3AD203B41FA5}">
                      <a16:colId xmlns:a16="http://schemas.microsoft.com/office/drawing/2014/main" val="946551317"/>
                    </a:ext>
                  </a:extLst>
                </a:gridCol>
                <a:gridCol w="4447459">
                  <a:extLst>
                    <a:ext uri="{9D8B030D-6E8A-4147-A177-3AD203B41FA5}">
                      <a16:colId xmlns:a16="http://schemas.microsoft.com/office/drawing/2014/main" val="3984347405"/>
                    </a:ext>
                  </a:extLst>
                </a:gridCol>
                <a:gridCol w="1073589">
                  <a:extLst>
                    <a:ext uri="{9D8B030D-6E8A-4147-A177-3AD203B41FA5}">
                      <a16:colId xmlns:a16="http://schemas.microsoft.com/office/drawing/2014/main" val="4236545093"/>
                    </a:ext>
                  </a:extLst>
                </a:gridCol>
                <a:gridCol w="1073589">
                  <a:extLst>
                    <a:ext uri="{9D8B030D-6E8A-4147-A177-3AD203B41FA5}">
                      <a16:colId xmlns:a16="http://schemas.microsoft.com/office/drawing/2014/main" val="2069500703"/>
                    </a:ext>
                  </a:extLst>
                </a:gridCol>
                <a:gridCol w="1073589">
                  <a:extLst>
                    <a:ext uri="{9D8B030D-6E8A-4147-A177-3AD203B41FA5}">
                      <a16:colId xmlns:a16="http://schemas.microsoft.com/office/drawing/2014/main" val="1664156003"/>
                    </a:ext>
                  </a:extLst>
                </a:gridCol>
              </a:tblGrid>
              <a:tr h="438743">
                <a:tc>
                  <a:txBody>
                    <a:bodyPr/>
                    <a:lstStyle/>
                    <a:p>
                      <a:pPr marL="0" marR="0" algn="ctr">
                        <a:lnSpc>
                          <a:spcPct val="100000"/>
                        </a:lnSpc>
                        <a:spcBef>
                          <a:spcPts val="0"/>
                        </a:spcBef>
                        <a:spcAft>
                          <a:spcPts val="0"/>
                        </a:spcAft>
                      </a:pP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R w="12700" cap="flat" cmpd="sng" algn="ctr">
                      <a:solidFill>
                        <a:schemeClr val="bg1"/>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100" dirty="0">
                          <a:effectLst/>
                          <a:latin typeface="+mj-lt"/>
                        </a:rPr>
                        <a:t>Asset Class</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10-Year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30-Year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Standard Deviation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solidFill>
                      <a:schemeClr val="tx1"/>
                    </a:solidFill>
                  </a:tcPr>
                </a:tc>
                <a:extLst>
                  <a:ext uri="{0D108BD9-81ED-4DB2-BD59-A6C34878D82A}">
                    <a16:rowId xmlns:a16="http://schemas.microsoft.com/office/drawing/2014/main" val="3416431728"/>
                  </a:ext>
                </a:extLst>
              </a:tr>
              <a:tr h="216559">
                <a:tc rowSpan="4">
                  <a:txBody>
                    <a:bodyPr/>
                    <a:lstStyle/>
                    <a:p>
                      <a:pPr marL="0" marR="0" algn="ctr">
                        <a:lnSpc>
                          <a:spcPct val="107000"/>
                        </a:lnSpc>
                        <a:spcBef>
                          <a:spcPts val="0"/>
                        </a:spcBef>
                        <a:spcAft>
                          <a:spcPts val="0"/>
                        </a:spcAft>
                      </a:pPr>
                      <a:r>
                        <a:rPr lang="en-US" sz="1100" dirty="0">
                          <a:solidFill>
                            <a:schemeClr val="bg1"/>
                          </a:solidFill>
                          <a:effectLst/>
                          <a:latin typeface="+mj-lt"/>
                          <a:ea typeface="Verdana" panose="020B0604030504040204" pitchFamily="34" charset="0"/>
                          <a:cs typeface="Times New Roman" panose="02020603050405020304" pitchFamily="18" charset="0"/>
                        </a:rPr>
                        <a:t>MACRO</a:t>
                      </a:r>
                    </a:p>
                  </a:txBody>
                  <a:tcPr marL="46759" marR="46759" marT="0" marB="0" vert="vert270" anchor="ctr">
                    <a:lnR w="12700" cap="flat" cmpd="sng" algn="ctr">
                      <a:solidFill>
                        <a:schemeClr val="bg1"/>
                      </a:solidFill>
                      <a:prstDash val="solid"/>
                      <a:round/>
                      <a:headEnd type="none" w="med" len="med"/>
                      <a:tailEnd type="none" w="med" len="med"/>
                    </a:lnR>
                    <a:lnB w="19050" cap="flat" cmpd="sng" algn="ctr">
                      <a:solidFill>
                        <a:schemeClr val="tx1">
                          <a:lumMod val="60000"/>
                          <a:lumOff val="40000"/>
                        </a:schemeClr>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Inflation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tx1">
                        <a:lumMod val="20000"/>
                        <a:lumOff val="80000"/>
                      </a:schemeClr>
                    </a:solidFill>
                  </a:tcPr>
                </a:tc>
                <a:tc>
                  <a:txBody>
                    <a:bodyPr/>
                    <a:lstStyle/>
                    <a:p>
                      <a:pPr algn="ctr" fontAlgn="ctr"/>
                      <a:r>
                        <a:rPr lang="en-US" sz="1100" b="0" i="0" u="none" strike="noStrike" dirty="0">
                          <a:solidFill>
                            <a:srgbClr val="4D4E54"/>
                          </a:solidFill>
                          <a:effectLst/>
                          <a:latin typeface="+mj-lt"/>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tx1">
                        <a:lumMod val="20000"/>
                        <a:lumOff val="80000"/>
                      </a:schemeClr>
                    </a:solidFill>
                  </a:tcPr>
                </a:tc>
                <a:tc>
                  <a:txBody>
                    <a:bodyPr/>
                    <a:lstStyle/>
                    <a:p>
                      <a:pPr algn="ctr" fontAlgn="ctr"/>
                      <a:r>
                        <a:rPr lang="en-US" sz="1100" b="0" i="0" u="none" strike="noStrike" dirty="0">
                          <a:solidFill>
                            <a:srgbClr val="4D4E54"/>
                          </a:solidFill>
                          <a:effectLst/>
                          <a:latin typeface="+mj-lt"/>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tx1">
                        <a:lumMod val="20000"/>
                        <a:lumOff val="80000"/>
                      </a:schemeClr>
                    </a:solidFill>
                  </a:tcPr>
                </a:tc>
                <a:tc>
                  <a:txBody>
                    <a:bodyPr/>
                    <a:lstStyle/>
                    <a:p>
                      <a:pPr algn="ctr" fontAlgn="ctr"/>
                      <a:r>
                        <a:rPr lang="en-US" sz="1100" b="0" i="0" u="none" strike="noStrike">
                          <a:solidFill>
                            <a:srgbClr val="4D4E54"/>
                          </a:solidFill>
                          <a:effectLst/>
                          <a:latin typeface="+mj-lt"/>
                        </a:rPr>
                        <a:t>—</a:t>
                      </a:r>
                    </a:p>
                  </a:txBody>
                  <a:tcPr marL="0" marR="0" marT="0" marB="0" anchor="ctr">
                    <a:lnL w="12700" cap="flat" cmpd="sng" algn="ctr">
                      <a:solidFill>
                        <a:schemeClr val="bg1"/>
                      </a:solidFill>
                      <a:prstDash val="solid"/>
                      <a:round/>
                      <a:headEnd type="none" w="med" len="med"/>
                      <a:tailEnd type="none" w="med" len="med"/>
                    </a:lnL>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260878098"/>
                  </a:ext>
                </a:extLst>
              </a:tr>
              <a:tr h="216559">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l" fontAlgn="b"/>
                      <a:r>
                        <a:rPr lang="en-US" sz="1100" b="1" i="0" u="none" strike="noStrike" kern="1200" dirty="0">
                          <a:solidFill>
                            <a:srgbClr val="4D4E54"/>
                          </a:solidFill>
                          <a:effectLst/>
                          <a:latin typeface="+mj-lt"/>
                          <a:ea typeface="+mn-ea"/>
                          <a:cs typeface="+mn-cs"/>
                        </a:rPr>
                        <a:t>  </a:t>
                      </a:r>
                      <a:r>
                        <a:rPr lang="en-US" sz="1100" b="1" i="0" u="none" strike="noStrike" dirty="0">
                          <a:solidFill>
                            <a:srgbClr val="4D4E54"/>
                          </a:solidFill>
                          <a:effectLst/>
                          <a:latin typeface="+mj-lt"/>
                        </a:rPr>
                        <a:t>Cash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0.6%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249235624"/>
                  </a:ext>
                </a:extLst>
              </a:tr>
              <a:tr h="216559">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l" fontAlgn="b"/>
                      <a:r>
                        <a:rPr lang="en-US" sz="1100" b="1" i="0" u="none" strike="noStrike" kern="1200" dirty="0">
                          <a:solidFill>
                            <a:srgbClr val="4D4E54"/>
                          </a:solidFill>
                          <a:effectLst/>
                          <a:latin typeface="+mj-lt"/>
                          <a:ea typeface="+mn-ea"/>
                          <a:cs typeface="+mn-cs"/>
                        </a:rPr>
                        <a:t>  </a:t>
                      </a:r>
                      <a:r>
                        <a:rPr lang="en-US" sz="1100" b="1" i="0" u="none" strike="noStrike" dirty="0">
                          <a:solidFill>
                            <a:srgbClr val="4D4E54"/>
                          </a:solidFill>
                          <a:effectLst/>
                          <a:latin typeface="+mj-lt"/>
                        </a:rPr>
                        <a:t>US Leverage Cost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0.6%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72275305"/>
                  </a:ext>
                </a:extLst>
              </a:tr>
              <a:tr h="216559">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l" fontAlgn="b"/>
                      <a:r>
                        <a:rPr lang="en-US" sz="1100" b="1" i="0" u="none" strike="noStrike" dirty="0">
                          <a:solidFill>
                            <a:srgbClr val="4D4E54"/>
                          </a:solidFill>
                          <a:effectLst/>
                          <a:latin typeface="+mj-lt"/>
                        </a:rPr>
                        <a:t>  Non-US Cash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0.6%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rgbClr val="EDEDEF"/>
                    </a:solidFill>
                  </a:tcPr>
                </a:tc>
                <a:extLst>
                  <a:ext uri="{0D108BD9-81ED-4DB2-BD59-A6C34878D82A}">
                    <a16:rowId xmlns:a16="http://schemas.microsoft.com/office/drawing/2014/main" val="2055059120"/>
                  </a:ext>
                </a:extLst>
              </a:tr>
              <a:tr h="216559">
                <a:tc rowSpan="17">
                  <a:txBody>
                    <a:bodyPr/>
                    <a:lstStyle/>
                    <a:p>
                      <a:pPr marL="0" marR="0" algn="ctr">
                        <a:lnSpc>
                          <a:spcPct val="107000"/>
                        </a:lnSpc>
                        <a:spcBef>
                          <a:spcPts val="0"/>
                        </a:spcBef>
                        <a:spcAft>
                          <a:spcPts val="0"/>
                        </a:spcAft>
                      </a:pPr>
                      <a:r>
                        <a:rPr lang="en-US" sz="1100" dirty="0">
                          <a:solidFill>
                            <a:schemeClr val="bg1"/>
                          </a:solidFill>
                          <a:effectLst/>
                          <a:latin typeface="+mj-lt"/>
                          <a:ea typeface="Verdana" panose="020B0604030504040204" pitchFamily="34" charset="0"/>
                          <a:cs typeface="Times New Roman" panose="02020603050405020304" pitchFamily="18" charset="0"/>
                        </a:rPr>
                        <a:t>EQUITY</a:t>
                      </a:r>
                    </a:p>
                  </a:txBody>
                  <a:tcPr marL="46759" marR="46759" marT="0" marB="0" vert="vert270" anchor="ctr">
                    <a:lnR w="12700" cap="flat" cmpd="sng" algn="ctr">
                      <a:solidFill>
                        <a:schemeClr val="bg1"/>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US Large-Cap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16.6%</a:t>
                      </a:r>
                    </a:p>
                  </a:txBody>
                  <a:tcPr marL="0" marR="0" marT="0" marB="0" anchor="ctr">
                    <a:lnL w="12700" cap="flat" cmpd="sng" algn="ctr">
                      <a:solidFill>
                        <a:schemeClr val="bg1"/>
                      </a:solidFill>
                      <a:prstDash val="solid"/>
                      <a:round/>
                      <a:headEnd type="none" w="med" len="med"/>
                      <a:tailEnd type="none" w="med" len="med"/>
                    </a:lnL>
                    <a:lnT w="19050" cap="flat" cmpd="sng" algn="ctr">
                      <a:solidFill>
                        <a:schemeClr val="tx1">
                          <a:lumMod val="60000"/>
                          <a:lumOff val="40000"/>
                        </a:schemeClr>
                      </a:solid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47097542"/>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US Small/Mid-Cap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6.1%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20.7%</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584016951"/>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Non-US Developed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19.6%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346963310"/>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Non-US Developed Equity (USD Hedge)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6.2%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17.6%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5771038"/>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Non-US Developed Small-Cap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24.2%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202738327"/>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Emerging Market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5.9%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28.3%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800927128"/>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Emerging Market Small-Cap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8.3%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8.7%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34.4%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958576891"/>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1" u="none" strike="noStrike" dirty="0">
                          <a:solidFill>
                            <a:srgbClr val="4D4E54"/>
                          </a:solidFill>
                          <a:effectLst/>
                          <a:latin typeface="+mj-lt"/>
                        </a:rPr>
                        <a:t>  Global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rgbClr val="4D4E54"/>
                          </a:solidFill>
                          <a:effectLst/>
                          <a:latin typeface="+mj-lt"/>
                          <a:ea typeface="+mn-ea"/>
                          <a:cs typeface="+mn-cs"/>
                        </a:rPr>
                        <a:t>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rgbClr val="4D4E54"/>
                          </a:solidFill>
                          <a:effectLst/>
                          <a:latin typeface="+mj-lt"/>
                          <a:ea typeface="+mn-ea"/>
                          <a:cs typeface="+mn-cs"/>
                        </a:rPr>
                        <a:t>8.7%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rgbClr val="4D4E54"/>
                          </a:solidFill>
                          <a:effectLst/>
                          <a:latin typeface="+mj-lt"/>
                          <a:ea typeface="+mn-ea"/>
                          <a:cs typeface="+mn-cs"/>
                        </a:rPr>
                        <a:t>17.9%</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714738236"/>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Hedge Fund –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11.4%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047606301"/>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Private Equity – Buyout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19.0%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718376790"/>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Private Equity – Growth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8.5%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31.5%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31237360"/>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Private Equity – Venture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8.6%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45.0%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614725423"/>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Private Equity – Secondary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10.0%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20.0%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3631853"/>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Non-US Private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32.0%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003329742"/>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1" u="none" strike="noStrike" dirty="0">
                          <a:solidFill>
                            <a:srgbClr val="4D4E54"/>
                          </a:solidFill>
                          <a:effectLst/>
                          <a:latin typeface="+mj-lt"/>
                        </a:rPr>
                        <a:t>  Private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rgbClr val="4D4E54"/>
                          </a:solidFill>
                          <a:effectLst/>
                          <a:latin typeface="+mj-lt"/>
                          <a:ea typeface="+mn-ea"/>
                          <a:cs typeface="+mn-cs"/>
                        </a:rPr>
                        <a:t>10.3%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rgbClr val="4D4E54"/>
                          </a:solidFill>
                          <a:effectLst/>
                          <a:latin typeface="+mj-lt"/>
                          <a:ea typeface="+mn-ea"/>
                          <a:cs typeface="+mn-cs"/>
                        </a:rPr>
                        <a:t>10.7%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rgbClr val="4D4E54"/>
                          </a:solidFill>
                          <a:effectLst/>
                          <a:latin typeface="+mj-lt"/>
                          <a:ea typeface="+mn-ea"/>
                          <a:cs typeface="+mn-cs"/>
                        </a:rPr>
                        <a:t>25.2%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587122155"/>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China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8.99%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10.0%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28.6%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004670074"/>
                  </a:ext>
                </a:extLst>
              </a:tr>
              <a:tr h="21655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1100" b="1" i="0" u="none" strike="noStrike" dirty="0">
                          <a:solidFill>
                            <a:srgbClr val="4D4E54"/>
                          </a:solidFill>
                          <a:effectLst/>
                          <a:latin typeface="+mj-lt"/>
                        </a:rPr>
                        <a:t>  US Microcap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rgbClr val="4D4E54"/>
                          </a:solidFill>
                          <a:effectLst/>
                          <a:latin typeface="+mj-lt"/>
                          <a:ea typeface="+mn-ea"/>
                          <a:cs typeface="+mn-cs"/>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rgbClr val="4D4E54"/>
                          </a:solidFill>
                          <a:effectLst/>
                          <a:latin typeface="+mj-lt"/>
                          <a:ea typeface="+mn-ea"/>
                          <a:cs typeface="+mn-cs"/>
                        </a:rPr>
                        <a:t>25.8%</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811148643"/>
                  </a:ext>
                </a:extLst>
              </a:tr>
            </a:tbl>
          </a:graphicData>
        </a:graphic>
      </p:graphicFrame>
    </p:spTree>
    <p:extLst>
      <p:ext uri="{BB962C8B-B14F-4D97-AF65-F5344CB8AC3E}">
        <p14:creationId xmlns:p14="http://schemas.microsoft.com/office/powerpoint/2010/main" val="306446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2C88-3DAC-4C1A-B80D-BC6E60618BEB}"/>
              </a:ext>
            </a:extLst>
          </p:cNvPr>
          <p:cNvSpPr>
            <a:spLocks noGrp="1"/>
          </p:cNvSpPr>
          <p:nvPr>
            <p:ph type="title"/>
          </p:nvPr>
        </p:nvSpPr>
        <p:spPr/>
        <p:txBody>
          <a:bodyPr/>
          <a:lstStyle/>
          <a:p>
            <a:r>
              <a:rPr lang="en-US" dirty="0"/>
              <a:t>12/31/2021 capital market assumptions</a:t>
            </a:r>
          </a:p>
        </p:txBody>
      </p:sp>
      <p:graphicFrame>
        <p:nvGraphicFramePr>
          <p:cNvPr id="7" name="Content Placeholder 6">
            <a:extLst>
              <a:ext uri="{FF2B5EF4-FFF2-40B4-BE49-F238E27FC236}">
                <a16:creationId xmlns:a16="http://schemas.microsoft.com/office/drawing/2014/main" id="{9C3672B5-AD68-4F06-9958-C8D09A0FA628}"/>
              </a:ext>
            </a:extLst>
          </p:cNvPr>
          <p:cNvGraphicFramePr>
            <a:graphicFrameLocks noGrp="1"/>
          </p:cNvGraphicFramePr>
          <p:nvPr>
            <p:ph idx="1"/>
            <p:extLst>
              <p:ext uri="{D42A27DB-BD31-4B8C-83A1-F6EECF244321}">
                <p14:modId xmlns:p14="http://schemas.microsoft.com/office/powerpoint/2010/main" val="905421557"/>
              </p:ext>
            </p:extLst>
          </p:nvPr>
        </p:nvGraphicFramePr>
        <p:xfrm>
          <a:off x="533400" y="952500"/>
          <a:ext cx="8077199" cy="4801976"/>
        </p:xfrm>
        <a:graphic>
          <a:graphicData uri="http://schemas.openxmlformats.org/drawingml/2006/table">
            <a:tbl>
              <a:tblPr firstRow="1" firstCol="1" bandRow="1">
                <a:tableStyleId>{5C22544A-7EE6-4342-B048-85BDC9FD1C3A}</a:tableStyleId>
              </a:tblPr>
              <a:tblGrid>
                <a:gridCol w="408973">
                  <a:extLst>
                    <a:ext uri="{9D8B030D-6E8A-4147-A177-3AD203B41FA5}">
                      <a16:colId xmlns:a16="http://schemas.microsoft.com/office/drawing/2014/main" val="946551317"/>
                    </a:ext>
                  </a:extLst>
                </a:gridCol>
                <a:gridCol w="4447459">
                  <a:extLst>
                    <a:ext uri="{9D8B030D-6E8A-4147-A177-3AD203B41FA5}">
                      <a16:colId xmlns:a16="http://schemas.microsoft.com/office/drawing/2014/main" val="3984347405"/>
                    </a:ext>
                  </a:extLst>
                </a:gridCol>
                <a:gridCol w="1073589">
                  <a:extLst>
                    <a:ext uri="{9D8B030D-6E8A-4147-A177-3AD203B41FA5}">
                      <a16:colId xmlns:a16="http://schemas.microsoft.com/office/drawing/2014/main" val="4236545093"/>
                    </a:ext>
                  </a:extLst>
                </a:gridCol>
                <a:gridCol w="1073589">
                  <a:extLst>
                    <a:ext uri="{9D8B030D-6E8A-4147-A177-3AD203B41FA5}">
                      <a16:colId xmlns:a16="http://schemas.microsoft.com/office/drawing/2014/main" val="2069500703"/>
                    </a:ext>
                  </a:extLst>
                </a:gridCol>
                <a:gridCol w="1073589">
                  <a:extLst>
                    <a:ext uri="{9D8B030D-6E8A-4147-A177-3AD203B41FA5}">
                      <a16:colId xmlns:a16="http://schemas.microsoft.com/office/drawing/2014/main" val="1664156003"/>
                    </a:ext>
                  </a:extLst>
                </a:gridCol>
              </a:tblGrid>
              <a:tr h="373808">
                <a:tc>
                  <a:txBody>
                    <a:bodyPr/>
                    <a:lstStyle/>
                    <a:p>
                      <a:pPr marL="0" marR="0" algn="ctr">
                        <a:lnSpc>
                          <a:spcPct val="100000"/>
                        </a:lnSpc>
                        <a:spcBef>
                          <a:spcPts val="0"/>
                        </a:spcBef>
                        <a:spcAft>
                          <a:spcPts val="0"/>
                        </a:spcAft>
                      </a:pP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R w="12700" cap="flat" cmpd="sng" algn="ctr">
                      <a:solidFill>
                        <a:schemeClr val="bg1"/>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100" dirty="0">
                          <a:effectLst/>
                          <a:latin typeface="+mj-lt"/>
                        </a:rPr>
                        <a:t>Asset Class</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10-Year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30-Year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Standard Deviation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solidFill>
                      <a:schemeClr val="tx1"/>
                    </a:solidFill>
                  </a:tcPr>
                </a:tc>
                <a:extLst>
                  <a:ext uri="{0D108BD9-81ED-4DB2-BD59-A6C34878D82A}">
                    <a16:rowId xmlns:a16="http://schemas.microsoft.com/office/drawing/2014/main" val="3416431728"/>
                  </a:ext>
                </a:extLst>
              </a:tr>
              <a:tr h="184507">
                <a:tc rowSpan="24">
                  <a:txBody>
                    <a:bodyPr/>
                    <a:lstStyle/>
                    <a:p>
                      <a:pPr marL="0" marR="0" algn="ctr">
                        <a:lnSpc>
                          <a:spcPct val="107000"/>
                        </a:lnSpc>
                        <a:spcBef>
                          <a:spcPts val="0"/>
                        </a:spcBef>
                        <a:spcAft>
                          <a:spcPts val="0"/>
                        </a:spcAft>
                      </a:pPr>
                      <a:r>
                        <a:rPr lang="en-US" sz="1100" dirty="0">
                          <a:solidFill>
                            <a:schemeClr val="bg1"/>
                          </a:solidFill>
                          <a:effectLst/>
                          <a:latin typeface="+mj-lt"/>
                          <a:ea typeface="Verdana" panose="020B0604030504040204" pitchFamily="34" charset="0"/>
                          <a:cs typeface="Times New Roman" panose="02020603050405020304" pitchFamily="18" charset="0"/>
                        </a:rPr>
                        <a:t>CREDIT</a:t>
                      </a:r>
                    </a:p>
                  </a:txBody>
                  <a:tcPr marL="46759" marR="46759" marT="0" marB="0" vert="vert270" anchor="ctr">
                    <a:lnR w="12700" cap="flat" cmpd="sng" algn="ctr">
                      <a:solidFill>
                        <a:schemeClr val="bg1"/>
                      </a:solidFill>
                      <a:prstDash val="solid"/>
                      <a:round/>
                      <a:headEnd type="none" w="med" len="med"/>
                      <a:tailEnd type="none" w="med" len="med"/>
                    </a:lnR>
                    <a:lnB w="19050" cap="flat" cmpd="sng" algn="ctr">
                      <a:solidFill>
                        <a:schemeClr val="tx1">
                          <a:lumMod val="60000"/>
                          <a:lumOff val="40000"/>
                        </a:schemeClr>
                      </a:solidFill>
                      <a:prstDash val="solid"/>
                      <a:round/>
                      <a:headEnd type="none" w="med" len="med"/>
                      <a:tailEnd type="none" w="med" len="med"/>
                    </a:lnB>
                    <a:solidFill>
                      <a:schemeClr val="accent2"/>
                    </a:solidFill>
                  </a:tcPr>
                </a:tc>
                <a:tc>
                  <a:txBody>
                    <a:bodyPr/>
                    <a:lstStyle/>
                    <a:p>
                      <a:pPr algn="l" fontAlgn="b"/>
                      <a:r>
                        <a:rPr lang="en-US" sz="1100" b="1" i="0" u="none" strike="noStrike" dirty="0">
                          <a:solidFill>
                            <a:srgbClr val="4D4E54"/>
                          </a:solidFill>
                          <a:effectLst/>
                          <a:latin typeface="+mj-lt"/>
                        </a:rPr>
                        <a:t>  US </a:t>
                      </a:r>
                      <a:r>
                        <a:rPr lang="en-US" sz="1100" b="1" i="0" u="none" strike="noStrike" dirty="0">
                          <a:solidFill>
                            <a:schemeClr val="tx1">
                              <a:lumMod val="75000"/>
                            </a:schemeClr>
                          </a:solidFill>
                          <a:effectLst/>
                          <a:latin typeface="+mj-lt"/>
                        </a:rPr>
                        <a:t>TIPS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5.8%</a:t>
                      </a:r>
                    </a:p>
                  </a:txBody>
                  <a:tcPr marL="0" marR="0" marT="0" marB="0" anchor="ctr">
                    <a:lnL w="12700" cap="flat" cmpd="sng" algn="ctr">
                      <a:solidFill>
                        <a:schemeClr val="bg1"/>
                      </a:solidFill>
                      <a:prstDash val="solid"/>
                      <a:round/>
                      <a:headEnd type="none" w="med" len="med"/>
                      <a:tailEnd type="none" w="med" len="med"/>
                    </a:lnL>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581231361"/>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Treasury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50057164"/>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7.3%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648668222"/>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Mortgage-Backed Securities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066830718"/>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US Aggregate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5.6%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410559629"/>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High Yield Corporate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11.2%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248059438"/>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Leveraged Loan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9.1%</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406709573"/>
                  </a:ext>
                </a:extLst>
              </a:tr>
              <a:tr h="184507">
                <a:tc vMerge="1">
                  <a:txBody>
                    <a:bodyPr/>
                    <a:lstStyle/>
                    <a:p>
                      <a:pPr marL="0" marR="0">
                        <a:lnSpc>
                          <a:spcPct val="107000"/>
                        </a:lnSpc>
                        <a:spcBef>
                          <a:spcPts val="0"/>
                        </a:spcBef>
                        <a:spcAft>
                          <a:spcPts val="0"/>
                        </a:spcAft>
                      </a:pPr>
                      <a:endParaRPr lang="en-US" sz="110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Emerging Market External Debt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13.0%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803773175"/>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Emerging Market Local Currency Debt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13.0%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056650616"/>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Non-US Government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9.3%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841320555"/>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Non-US Government Bond (USD Hedge)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621880947"/>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Global Government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7.6%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918476121"/>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Global Government Bond (USD Hedge)*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4.0%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568759840"/>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Non-US Inflation-Linked Bond (USD Hedge)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5.9%</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31301180"/>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Global Multi-Sector Fixed Income*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4.8%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7.8%</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485987398"/>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Absolute Return Fixed Income*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a:solidFill>
                            <a:schemeClr val="tx1">
                              <a:lumMod val="75000"/>
                            </a:schemeClr>
                          </a:solidFill>
                          <a:effectLst/>
                          <a:latin typeface="+mj-lt"/>
                          <a:ea typeface="+mn-ea"/>
                          <a:cs typeface="+mn-cs"/>
                        </a:rPr>
                        <a:t>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5.8%</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537043321"/>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Municipal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11577851"/>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Municipal Bond (1-10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901328223"/>
                  </a:ext>
                </a:extLst>
              </a:tr>
              <a:tr h="184507">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tx2"/>
                    </a:solidFill>
                  </a:tcPr>
                </a:tc>
                <a:tc>
                  <a:txBody>
                    <a:bodyPr/>
                    <a:lstStyle/>
                    <a:p>
                      <a:pPr algn="l" fontAlgn="b"/>
                      <a:r>
                        <a:rPr lang="en-US" sz="1100" b="1" i="0" u="none" strike="noStrike" dirty="0">
                          <a:solidFill>
                            <a:srgbClr val="4D4E54"/>
                          </a:solidFill>
                          <a:effectLst/>
                          <a:latin typeface="+mj-lt"/>
                        </a:rPr>
                        <a:t>  US High Yield Municipal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12.0%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chemeClr val="tx1">
                        <a:lumMod val="20000"/>
                        <a:lumOff val="80000"/>
                      </a:schemeClr>
                    </a:solidFill>
                  </a:tcPr>
                </a:tc>
                <a:extLst>
                  <a:ext uri="{0D108BD9-81ED-4DB2-BD59-A6C34878D82A}">
                    <a16:rowId xmlns:a16="http://schemas.microsoft.com/office/drawing/2014/main" val="4072993167"/>
                  </a:ext>
                </a:extLst>
              </a:tr>
              <a:tr h="184507">
                <a:tc vMerge="1">
                  <a:txBody>
                    <a:bodyPr/>
                    <a:lstStyle/>
                    <a:p>
                      <a:pPr marL="0" marR="0" algn="ctr">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vert="vert270" anchor="ctr">
                    <a:lnR w="12700" cap="flat" cmpd="sng" algn="ctr">
                      <a:solidFill>
                        <a:schemeClr val="bg1"/>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solidFill>
                      <a:schemeClr val="tx2"/>
                    </a:solidFill>
                  </a:tcPr>
                </a:tc>
                <a:tc>
                  <a:txBody>
                    <a:bodyPr/>
                    <a:lstStyle/>
                    <a:p>
                      <a:pPr algn="l" fontAlgn="b"/>
                      <a:r>
                        <a:rPr lang="en-US" sz="1100" b="1" i="0" u="none" strike="noStrike" dirty="0">
                          <a:solidFill>
                            <a:srgbClr val="4D4E54"/>
                          </a:solidFill>
                          <a:effectLst/>
                          <a:latin typeface="+mj-lt"/>
                        </a:rPr>
                        <a:t>  Hedge Fund - Credit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10.2%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rgbClr val="EDEDEF"/>
                    </a:solidFill>
                  </a:tcPr>
                </a:tc>
                <a:extLst>
                  <a:ext uri="{0D108BD9-81ED-4DB2-BD59-A6C34878D82A}">
                    <a16:rowId xmlns:a16="http://schemas.microsoft.com/office/drawing/2014/main" val="1795656030"/>
                  </a:ext>
                </a:extLst>
              </a:tr>
              <a:tr h="184507">
                <a:tc vMerge="1">
                  <a:txBody>
                    <a:bodyPr/>
                    <a:lstStyle/>
                    <a:p>
                      <a:pPr marL="0" marR="0" algn="ctr">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46759" marR="46759" marT="0" marB="0" vert="vert270" anchor="ctr">
                    <a:lnR w="12700" cap="flat" cmpd="sng" algn="ctr">
                      <a:solidFill>
                        <a:schemeClr val="bg1"/>
                      </a:solidFill>
                      <a:prstDash val="solid"/>
                      <a:round/>
                      <a:headEnd type="none" w="med" len="med"/>
                      <a:tailEnd type="none" w="med" len="med"/>
                    </a:lnR>
                    <a:solidFill>
                      <a:schemeClr val="tx2"/>
                    </a:solidFill>
                  </a:tcPr>
                </a:tc>
                <a:tc>
                  <a:txBody>
                    <a:bodyPr/>
                    <a:lstStyle/>
                    <a:p>
                      <a:pPr algn="l" fontAlgn="b"/>
                      <a:r>
                        <a:rPr lang="en-US" sz="1100" b="1" i="0" u="none" strike="noStrike" dirty="0">
                          <a:solidFill>
                            <a:srgbClr val="4D4E54"/>
                          </a:solidFill>
                          <a:effectLst/>
                          <a:latin typeface="+mj-lt"/>
                        </a:rPr>
                        <a:t>  Private Debt - Credit Opportunities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6.5%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14.4%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chemeClr val="tx1">
                        <a:lumMod val="20000"/>
                        <a:lumOff val="80000"/>
                      </a:schemeClr>
                    </a:solidFill>
                  </a:tcPr>
                </a:tc>
                <a:extLst>
                  <a:ext uri="{0D108BD9-81ED-4DB2-BD59-A6C34878D82A}">
                    <a16:rowId xmlns:a16="http://schemas.microsoft.com/office/drawing/2014/main" val="3823854774"/>
                  </a:ext>
                </a:extLst>
              </a:tr>
              <a:tr h="184507">
                <a:tc vMerge="1">
                  <a:txBody>
                    <a:bodyPr/>
                    <a:lstStyle/>
                    <a:p>
                      <a:pPr marL="0" marR="0" algn="ctr">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46759" marR="46759" marT="0" marB="0" vert="vert270" anchor="ctr">
                    <a:lnR w="12700" cap="flat" cmpd="sng" algn="ctr">
                      <a:solidFill>
                        <a:schemeClr val="bg1"/>
                      </a:solidFill>
                      <a:prstDash val="solid"/>
                      <a:round/>
                      <a:headEnd type="none" w="med" len="med"/>
                      <a:tailEnd type="none" w="med" len="med"/>
                    </a:lnR>
                    <a:solidFill>
                      <a:schemeClr val="tx2"/>
                    </a:solidFill>
                  </a:tcPr>
                </a:tc>
                <a:tc>
                  <a:txBody>
                    <a:bodyPr/>
                    <a:lstStyle/>
                    <a:p>
                      <a:pPr algn="l" fontAlgn="b"/>
                      <a:r>
                        <a:rPr lang="en-US" sz="1100" b="1" i="0" u="none" strike="noStrike" dirty="0">
                          <a:solidFill>
                            <a:srgbClr val="4D4E54"/>
                          </a:solidFill>
                          <a:effectLst/>
                          <a:latin typeface="+mj-lt"/>
                        </a:rPr>
                        <a:t>  Private Debt – Distressed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7.2%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14.3%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rgbClr val="EDEDEF"/>
                    </a:solidFill>
                  </a:tcPr>
                </a:tc>
                <a:extLst>
                  <a:ext uri="{0D108BD9-81ED-4DB2-BD59-A6C34878D82A}">
                    <a16:rowId xmlns:a16="http://schemas.microsoft.com/office/drawing/2014/main" val="1524645378"/>
                  </a:ext>
                </a:extLst>
              </a:tr>
              <a:tr h="184507">
                <a:tc vMerge="1">
                  <a:txBody>
                    <a:bodyPr/>
                    <a:lstStyle/>
                    <a:p>
                      <a:pPr marL="0" marR="0" algn="ctr">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46759" marR="46759" marT="0" marB="0" vert="vert270" anchor="ctr">
                    <a:lnR w="12700" cap="flat" cmpd="sng" algn="ctr">
                      <a:solidFill>
                        <a:schemeClr val="bg1"/>
                      </a:solidFill>
                      <a:prstDash val="solid"/>
                      <a:round/>
                      <a:headEnd type="none" w="med" len="med"/>
                      <a:tailEnd type="none" w="med" len="med"/>
                    </a:lnR>
                    <a:solidFill>
                      <a:schemeClr val="tx2"/>
                    </a:solidFill>
                  </a:tcPr>
                </a:tc>
                <a:tc>
                  <a:txBody>
                    <a:bodyPr/>
                    <a:lstStyle/>
                    <a:p>
                      <a:pPr algn="l" fontAlgn="b"/>
                      <a:r>
                        <a:rPr lang="en-US" sz="1100" b="1" i="0" u="none" strike="noStrike" dirty="0">
                          <a:solidFill>
                            <a:srgbClr val="4D4E54"/>
                          </a:solidFill>
                          <a:effectLst/>
                          <a:latin typeface="+mj-lt"/>
                        </a:rPr>
                        <a:t>  Private Debt - Direct Lending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6.2%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10.5%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chemeClr val="tx1">
                        <a:lumMod val="20000"/>
                        <a:lumOff val="80000"/>
                      </a:schemeClr>
                    </a:solidFill>
                  </a:tcPr>
                </a:tc>
                <a:extLst>
                  <a:ext uri="{0D108BD9-81ED-4DB2-BD59-A6C34878D82A}">
                    <a16:rowId xmlns:a16="http://schemas.microsoft.com/office/drawing/2014/main" val="2742834995"/>
                  </a:ext>
                </a:extLst>
              </a:tr>
              <a:tr h="184507">
                <a:tc vMerge="1">
                  <a:txBody>
                    <a:bodyPr/>
                    <a:lstStyle/>
                    <a:p>
                      <a:pPr marL="0" marR="0" algn="ctr">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46759" marR="46759" marT="0" marB="0" vert="vert270" anchor="ctr">
                    <a:lnR w="12700" cap="flat" cmpd="sng" algn="ctr">
                      <a:solidFill>
                        <a:schemeClr val="bg1"/>
                      </a:solidFill>
                      <a:prstDash val="solid"/>
                      <a:round/>
                      <a:headEnd type="none" w="med" len="med"/>
                      <a:tailEnd type="none" w="med" len="med"/>
                    </a:lnR>
                    <a:lnB w="19050" cap="flat" cmpd="sng" algn="ctr">
                      <a:solidFill>
                        <a:schemeClr val="tx1">
                          <a:lumMod val="60000"/>
                          <a:lumOff val="40000"/>
                        </a:schemeClr>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Private Debt*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11.6%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rgbClr val="EDEDEF"/>
                    </a:solidFill>
                  </a:tcPr>
                </a:tc>
                <a:extLst>
                  <a:ext uri="{0D108BD9-81ED-4DB2-BD59-A6C34878D82A}">
                    <a16:rowId xmlns:a16="http://schemas.microsoft.com/office/drawing/2014/main" val="711076528"/>
                  </a:ext>
                </a:extLst>
              </a:tr>
            </a:tbl>
          </a:graphicData>
        </a:graphic>
      </p:graphicFrame>
    </p:spTree>
    <p:extLst>
      <p:ext uri="{BB962C8B-B14F-4D97-AF65-F5344CB8AC3E}">
        <p14:creationId xmlns:p14="http://schemas.microsoft.com/office/powerpoint/2010/main" val="772079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2C88-3DAC-4C1A-B80D-BC6E60618BEB}"/>
              </a:ext>
            </a:extLst>
          </p:cNvPr>
          <p:cNvSpPr>
            <a:spLocks noGrp="1"/>
          </p:cNvSpPr>
          <p:nvPr>
            <p:ph type="title"/>
          </p:nvPr>
        </p:nvSpPr>
        <p:spPr/>
        <p:txBody>
          <a:bodyPr/>
          <a:lstStyle/>
          <a:p>
            <a:r>
              <a:rPr lang="en-US" dirty="0"/>
              <a:t>12/31/2021 capital market assumptions</a:t>
            </a:r>
          </a:p>
        </p:txBody>
      </p:sp>
      <p:graphicFrame>
        <p:nvGraphicFramePr>
          <p:cNvPr id="6" name="Content Placeholder 3">
            <a:extLst>
              <a:ext uri="{FF2B5EF4-FFF2-40B4-BE49-F238E27FC236}">
                <a16:creationId xmlns:a16="http://schemas.microsoft.com/office/drawing/2014/main" id="{CFFDEC75-0DF2-4A6B-B4B3-93DCE6171A3C}"/>
              </a:ext>
            </a:extLst>
          </p:cNvPr>
          <p:cNvGraphicFramePr>
            <a:graphicFrameLocks noGrp="1"/>
          </p:cNvGraphicFramePr>
          <p:nvPr>
            <p:ph idx="1"/>
            <p:custDataLst>
              <p:tags r:id="rId1"/>
            </p:custDataLst>
            <p:extLst>
              <p:ext uri="{D42A27DB-BD31-4B8C-83A1-F6EECF244321}">
                <p14:modId xmlns:p14="http://schemas.microsoft.com/office/powerpoint/2010/main" val="1121220892"/>
              </p:ext>
            </p:extLst>
          </p:nvPr>
        </p:nvGraphicFramePr>
        <p:xfrm>
          <a:off x="533401" y="952501"/>
          <a:ext cx="8077200" cy="4986490"/>
        </p:xfrm>
        <a:graphic>
          <a:graphicData uri="http://schemas.openxmlformats.org/drawingml/2006/table">
            <a:tbl>
              <a:tblPr firstRow="1" firstCol="1" bandRow="1">
                <a:tableStyleId>{5C22544A-7EE6-4342-B048-85BDC9FD1C3A}</a:tableStyleId>
              </a:tblPr>
              <a:tblGrid>
                <a:gridCol w="405942">
                  <a:extLst>
                    <a:ext uri="{9D8B030D-6E8A-4147-A177-3AD203B41FA5}">
                      <a16:colId xmlns:a16="http://schemas.microsoft.com/office/drawing/2014/main" val="2612785615"/>
                    </a:ext>
                  </a:extLst>
                </a:gridCol>
                <a:gridCol w="4621703">
                  <a:extLst>
                    <a:ext uri="{9D8B030D-6E8A-4147-A177-3AD203B41FA5}">
                      <a16:colId xmlns:a16="http://schemas.microsoft.com/office/drawing/2014/main" val="263903817"/>
                    </a:ext>
                  </a:extLst>
                </a:gridCol>
                <a:gridCol w="885001">
                  <a:extLst>
                    <a:ext uri="{9D8B030D-6E8A-4147-A177-3AD203B41FA5}">
                      <a16:colId xmlns:a16="http://schemas.microsoft.com/office/drawing/2014/main" val="1670178601"/>
                    </a:ext>
                  </a:extLst>
                </a:gridCol>
                <a:gridCol w="1082277">
                  <a:extLst>
                    <a:ext uri="{9D8B030D-6E8A-4147-A177-3AD203B41FA5}">
                      <a16:colId xmlns:a16="http://schemas.microsoft.com/office/drawing/2014/main" val="489687360"/>
                    </a:ext>
                  </a:extLst>
                </a:gridCol>
                <a:gridCol w="1082277">
                  <a:extLst>
                    <a:ext uri="{9D8B030D-6E8A-4147-A177-3AD203B41FA5}">
                      <a16:colId xmlns:a16="http://schemas.microsoft.com/office/drawing/2014/main" val="2293092524"/>
                    </a:ext>
                  </a:extLst>
                </a:gridCol>
              </a:tblGrid>
              <a:tr h="356176">
                <a:tc>
                  <a:txBody>
                    <a:bodyPr/>
                    <a:lstStyle/>
                    <a:p>
                      <a:pPr marL="0" marR="0" algn="ctr">
                        <a:lnSpc>
                          <a:spcPct val="100000"/>
                        </a:lnSpc>
                        <a:spcBef>
                          <a:spcPts val="0"/>
                        </a:spcBef>
                        <a:spcAft>
                          <a:spcPts val="0"/>
                        </a:spcAft>
                      </a:pPr>
                      <a:endParaRPr lang="en-US" sz="1100" dirty="0">
                        <a:effectLst/>
                        <a:latin typeface="+mj-lt"/>
                        <a:ea typeface="Verdana" panose="020B0604030504040204" pitchFamily="34" charset="0"/>
                        <a:cs typeface="Times New Roman" panose="02020603050405020304" pitchFamily="18" charset="0"/>
                      </a:endParaRPr>
                    </a:p>
                  </a:txBody>
                  <a:tcPr marL="35982" marR="35982" marT="0" marB="0" anchor="ctr">
                    <a:lnR w="12700" cap="flat" cmpd="sng" algn="ctr">
                      <a:solidFill>
                        <a:schemeClr val="bg1"/>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100" dirty="0">
                          <a:effectLst/>
                          <a:latin typeface="+mj-lt"/>
                        </a:rPr>
                        <a:t>Asset Class</a:t>
                      </a:r>
                      <a:endParaRPr lang="en-US" sz="1100" dirty="0">
                        <a:effectLst/>
                        <a:latin typeface="+mj-lt"/>
                        <a:ea typeface="Verdana" panose="020B0604030504040204" pitchFamily="34" charset="0"/>
                        <a:cs typeface="Times New Roman" panose="02020603050405020304" pitchFamily="18" charset="0"/>
                      </a:endParaRPr>
                    </a:p>
                  </a:txBody>
                  <a:tcPr marL="35982" marR="3598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10-Year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982" marR="3598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30-Year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982" marR="3598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Standard Deviation</a:t>
                      </a:r>
                      <a:endParaRPr lang="en-US" sz="1100" dirty="0">
                        <a:effectLst/>
                        <a:latin typeface="+mj-lt"/>
                        <a:ea typeface="Verdana" panose="020B0604030504040204" pitchFamily="34" charset="0"/>
                        <a:cs typeface="Times New Roman" panose="02020603050405020304" pitchFamily="18" charset="0"/>
                      </a:endParaRPr>
                    </a:p>
                  </a:txBody>
                  <a:tcPr marL="35982" marR="35982" marT="0" marB="0" anchor="ctr">
                    <a:lnL w="12700" cap="flat" cmpd="sng" algn="ctr">
                      <a:solidFill>
                        <a:schemeClr val="bg1"/>
                      </a:solidFill>
                      <a:prstDash val="solid"/>
                      <a:round/>
                      <a:headEnd type="none" w="med" len="med"/>
                      <a:tailEnd type="none" w="med" len="med"/>
                    </a:lnL>
                    <a:solidFill>
                      <a:schemeClr val="tx1"/>
                    </a:solidFill>
                  </a:tcPr>
                </a:tc>
                <a:extLst>
                  <a:ext uri="{0D108BD9-81ED-4DB2-BD59-A6C34878D82A}">
                    <a16:rowId xmlns:a16="http://schemas.microsoft.com/office/drawing/2014/main" val="122050971"/>
                  </a:ext>
                </a:extLst>
              </a:tr>
              <a:tr h="178089">
                <a:tc rowSpan="2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solidFill>
                          <a:effectLst/>
                          <a:latin typeface="+mj-lt"/>
                          <a:ea typeface="Verdana" panose="020B0604030504040204" pitchFamily="34" charset="0"/>
                          <a:cs typeface="Times New Roman" panose="02020603050405020304" pitchFamily="18" charset="0"/>
                        </a:rPr>
                        <a:t>CREDIT</a:t>
                      </a:r>
                    </a:p>
                  </a:txBody>
                  <a:tcPr marL="68580" marR="68580" marT="0" marB="0" vert="vert270" anchor="ctr">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accent2"/>
                    </a:solidFill>
                  </a:tcPr>
                </a:tc>
                <a:tc>
                  <a:txBody>
                    <a:bodyPr/>
                    <a:lstStyle/>
                    <a:p>
                      <a:pPr algn="l" fontAlgn="b"/>
                      <a:r>
                        <a:rPr lang="en-US" sz="1100" b="1" i="0" u="none" strike="noStrike" dirty="0">
                          <a:solidFill>
                            <a:srgbClr val="4D4E54"/>
                          </a:solidFill>
                          <a:effectLst/>
                          <a:latin typeface="+mj-lt"/>
                        </a:rPr>
                        <a:t>  US Short-Term TIPS (1-3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3.2%</a:t>
                      </a:r>
                    </a:p>
                  </a:txBody>
                  <a:tcPr marL="0" marR="0" marT="0" marB="0" anchor="ctr">
                    <a:lnL w="12700" cap="flat" cmpd="sng" algn="ctr">
                      <a:solidFill>
                        <a:schemeClr val="bg1"/>
                      </a:solidFill>
                      <a:prstDash val="solid"/>
                      <a:round/>
                      <a:headEnd type="none" w="med" len="med"/>
                      <a:tailEnd type="none" w="med" len="med"/>
                    </a:lnL>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455807727"/>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Short-Term Treasury Bond (1-3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2.1%</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621483963"/>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Short-Term Corporate Bond (1-3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14638501"/>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Short-Term High Yield Corporate Bond (1-3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8.5%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311517326"/>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Intermediate-Term TIPS  (3-10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390123413"/>
                  </a:ext>
                </a:extLst>
              </a:tr>
              <a:tr h="178089">
                <a:tc vMerge="1">
                  <a:txBody>
                    <a:bodyPr/>
                    <a:lstStyle/>
                    <a:p>
                      <a:pPr marL="0" marR="0">
                        <a:lnSpc>
                          <a:spcPct val="107000"/>
                        </a:lnSpc>
                        <a:spcBef>
                          <a:spcPts val="0"/>
                        </a:spcBef>
                        <a:spcAft>
                          <a:spcPts val="0"/>
                        </a:spcAft>
                      </a:pPr>
                      <a:endParaRPr lang="en-US" sz="110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Intermediate-Term Treasury Bond  (3-10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731581866"/>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Intermediate-Term Corporate Bond  (3-10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6.5%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136304293"/>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Long-Term Treasury Bond (10-30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10.9%</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071842978"/>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Long-Term TIPS (10-30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11.6%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569590396"/>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Long-Term Corporate Bond (10-30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10.7%</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97614870"/>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20+ Year US Treasury STRIPS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20.9%</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16364548"/>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1" u="none" strike="noStrike" dirty="0">
                          <a:solidFill>
                            <a:srgbClr val="4D4E54"/>
                          </a:solidFill>
                          <a:effectLst/>
                          <a:latin typeface="+mj-lt"/>
                        </a:rPr>
                        <a:t>  US Long-Term Government/Credit*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10.2%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420345894"/>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AAA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625648820"/>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AA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5.9%</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551842196"/>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7.2%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75621726"/>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BBB</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8.0%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610999622"/>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BB</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9.8%</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237213804"/>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B</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11.7%</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3538281"/>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US Corporate Bond - CCC/Below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20.6%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903173090"/>
                  </a:ext>
                </a:extLst>
              </a:tr>
              <a:tr h="178089">
                <a:tc vMerge="1">
                  <a:txBody>
                    <a:bodyPr/>
                    <a:lstStyle/>
                    <a:p>
                      <a:endParaRPr lang="en-US"/>
                    </a:p>
                  </a:txBody>
                  <a:tcPr/>
                </a:tc>
                <a:tc>
                  <a:txBody>
                    <a:bodyPr/>
                    <a:lstStyle/>
                    <a:p>
                      <a:pPr algn="l" fontAlgn="b"/>
                      <a:r>
                        <a:rPr lang="en-US" sz="1100" b="1" i="0" u="none" strike="noStrike" dirty="0">
                          <a:solidFill>
                            <a:srgbClr val="4D4E54"/>
                          </a:solidFill>
                          <a:effectLst/>
                          <a:latin typeface="+mj-lt"/>
                        </a:rPr>
                        <a:t>  US Securitized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8.4%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4220994253"/>
                  </a:ext>
                </a:extLst>
              </a:tr>
              <a:tr h="178089">
                <a:tc vMerge="1">
                  <a:txBody>
                    <a:bodyPr/>
                    <a:lstStyle/>
                    <a:p>
                      <a:endParaRPr lang="en-US"/>
                    </a:p>
                  </a:txBody>
                  <a:tcPr/>
                </a:tc>
                <a:tc>
                  <a:txBody>
                    <a:bodyPr/>
                    <a:lstStyle/>
                    <a:p>
                      <a:pPr algn="l" fontAlgn="b"/>
                      <a:r>
                        <a:rPr lang="en-US" sz="1100" b="1" i="0" u="none" strike="noStrike" dirty="0">
                          <a:solidFill>
                            <a:srgbClr val="4D4E54"/>
                          </a:solidFill>
                          <a:effectLst/>
                          <a:latin typeface="+mj-lt"/>
                        </a:rPr>
                        <a:t>  US Collateralized Loan Obligation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7.3%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80473536"/>
                  </a:ext>
                </a:extLst>
              </a:tr>
              <a:tr h="178089">
                <a:tc vMerge="1">
                  <a:txBody>
                    <a:bodyPr/>
                    <a:lstStyle/>
                    <a:p>
                      <a:endParaRPr lang="en-US"/>
                    </a:p>
                  </a:txBody>
                  <a:tcPr/>
                </a:tc>
                <a:tc>
                  <a:txBody>
                    <a:bodyPr/>
                    <a:lstStyle/>
                    <a:p>
                      <a:pPr algn="l" fontAlgn="b"/>
                      <a:r>
                        <a:rPr lang="en-US" sz="1100" b="1" i="0" u="none" strike="noStrike" dirty="0">
                          <a:solidFill>
                            <a:srgbClr val="4D4E54"/>
                          </a:solidFill>
                          <a:effectLst/>
                          <a:latin typeface="+mj-lt"/>
                        </a:rPr>
                        <a:t>  US High Yield Securitized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11.2%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569533683"/>
                  </a:ext>
                </a:extLst>
              </a:tr>
              <a:tr h="178089">
                <a:tc vMerge="1">
                  <a:txBody>
                    <a:bodyPr/>
                    <a:lstStyle/>
                    <a:p>
                      <a:endParaRPr lang="en-US"/>
                    </a:p>
                  </a:txBody>
                  <a:tcPr/>
                </a:tc>
                <a:tc>
                  <a:txBody>
                    <a:bodyPr/>
                    <a:lstStyle/>
                    <a:p>
                      <a:pPr algn="l" fontAlgn="b"/>
                      <a:r>
                        <a:rPr lang="en-US" sz="1100" b="1" i="0" u="none" strike="noStrike" dirty="0">
                          <a:solidFill>
                            <a:srgbClr val="4D4E54"/>
                          </a:solidFill>
                          <a:effectLst/>
                          <a:latin typeface="+mj-lt"/>
                        </a:rPr>
                        <a:t>  US High Yield Collateralized Loan Obligation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10.8%</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64816864"/>
                  </a:ext>
                </a:extLst>
              </a:tr>
              <a:tr h="178089">
                <a:tc vMerge="1">
                  <a:txBody>
                    <a:bodyPr/>
                    <a:lstStyle/>
                    <a:p>
                      <a:endParaRPr lang="en-US"/>
                    </a:p>
                  </a:txBody>
                  <a:tcPr/>
                </a:tc>
                <a:tc>
                  <a:txBody>
                    <a:bodyPr/>
                    <a:lstStyle/>
                    <a:p>
                      <a:pPr algn="l" fontAlgn="b"/>
                      <a:r>
                        <a:rPr lang="en-US" sz="1100" b="1" i="0" u="none" strike="noStrike" dirty="0">
                          <a:solidFill>
                            <a:srgbClr val="4D4E54"/>
                          </a:solidFill>
                          <a:effectLst/>
                          <a:latin typeface="+mj-lt"/>
                        </a:rPr>
                        <a:t>  US Taxable Municipal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7.5%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091140195"/>
                  </a:ext>
                </a:extLst>
              </a:tr>
              <a:tr h="178089">
                <a:tc vMerge="1">
                  <a:txBody>
                    <a:bodyPr/>
                    <a:lstStyle/>
                    <a:p>
                      <a:endParaRPr lang="en-US"/>
                    </a:p>
                  </a:txBody>
                  <a:tcPr/>
                </a:tc>
                <a:tc>
                  <a:txBody>
                    <a:bodyPr/>
                    <a:lstStyle/>
                    <a:p>
                      <a:pPr algn="l" fontAlgn="b"/>
                      <a:r>
                        <a:rPr lang="en-US" sz="1100" b="1" i="0" u="none" strike="noStrike" dirty="0">
                          <a:solidFill>
                            <a:srgbClr val="4D4E54"/>
                          </a:solidFill>
                          <a:effectLst/>
                          <a:latin typeface="+mj-lt"/>
                        </a:rPr>
                        <a:t>  10 Year US Treasury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7.4%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71412332"/>
                  </a:ext>
                </a:extLst>
              </a:tr>
              <a:tr h="178089">
                <a:tc vMerge="1">
                  <a:txBody>
                    <a:bodyPr/>
                    <a:lstStyle/>
                    <a:p>
                      <a:pPr marL="0" marR="0">
                        <a:lnSpc>
                          <a:spcPct val="107000"/>
                        </a:lnSpc>
                        <a:spcBef>
                          <a:spcPts val="0"/>
                        </a:spcBef>
                        <a:spcAft>
                          <a:spcPts val="0"/>
                        </a:spcAft>
                      </a:pPr>
                      <a:endParaRPr lang="en-US" sz="1100" dirty="0">
                        <a:solidFill>
                          <a:schemeClr val="bg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l" fontAlgn="b"/>
                      <a:r>
                        <a:rPr lang="en-US" sz="1100" b="1" i="0" u="none" strike="noStrike" dirty="0">
                          <a:solidFill>
                            <a:srgbClr val="4D4E54"/>
                          </a:solidFill>
                          <a:effectLst/>
                          <a:latin typeface="+mj-lt"/>
                        </a:rPr>
                        <a:t>  10 Year Non-US Government Bond (USD Hedge)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5.1%</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F"/>
                    </a:solidFill>
                  </a:tcPr>
                </a:tc>
                <a:extLst>
                  <a:ext uri="{0D108BD9-81ED-4DB2-BD59-A6C34878D82A}">
                    <a16:rowId xmlns:a16="http://schemas.microsoft.com/office/drawing/2014/main" val="1968793436"/>
                  </a:ext>
                </a:extLst>
              </a:tr>
            </a:tbl>
          </a:graphicData>
        </a:graphic>
      </p:graphicFrame>
    </p:spTree>
    <p:extLst>
      <p:ext uri="{BB962C8B-B14F-4D97-AF65-F5344CB8AC3E}">
        <p14:creationId xmlns:p14="http://schemas.microsoft.com/office/powerpoint/2010/main" val="724349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2C88-3DAC-4C1A-B80D-BC6E60618BEB}"/>
              </a:ext>
            </a:extLst>
          </p:cNvPr>
          <p:cNvSpPr>
            <a:spLocks noGrp="1"/>
          </p:cNvSpPr>
          <p:nvPr>
            <p:ph type="title"/>
          </p:nvPr>
        </p:nvSpPr>
        <p:spPr/>
        <p:txBody>
          <a:bodyPr/>
          <a:lstStyle/>
          <a:p>
            <a:r>
              <a:rPr lang="en-US" dirty="0"/>
              <a:t>12/31/2021 capital market assumptions</a:t>
            </a:r>
          </a:p>
        </p:txBody>
      </p:sp>
      <p:graphicFrame>
        <p:nvGraphicFramePr>
          <p:cNvPr id="7" name="Content Placeholder 6">
            <a:extLst>
              <a:ext uri="{FF2B5EF4-FFF2-40B4-BE49-F238E27FC236}">
                <a16:creationId xmlns:a16="http://schemas.microsoft.com/office/drawing/2014/main" id="{2CC963DD-0435-4953-AAFD-EA74C390E780}"/>
              </a:ext>
            </a:extLst>
          </p:cNvPr>
          <p:cNvGraphicFramePr>
            <a:graphicFrameLocks noGrp="1"/>
          </p:cNvGraphicFramePr>
          <p:nvPr>
            <p:ph idx="1"/>
            <p:extLst>
              <p:ext uri="{D42A27DB-BD31-4B8C-83A1-F6EECF244321}">
                <p14:modId xmlns:p14="http://schemas.microsoft.com/office/powerpoint/2010/main" val="1316479486"/>
              </p:ext>
            </p:extLst>
          </p:nvPr>
        </p:nvGraphicFramePr>
        <p:xfrm>
          <a:off x="533400" y="952500"/>
          <a:ext cx="8077200" cy="4986488"/>
        </p:xfrm>
        <a:graphic>
          <a:graphicData uri="http://schemas.openxmlformats.org/drawingml/2006/table">
            <a:tbl>
              <a:tblPr firstRow="1" firstCol="1" bandRow="1">
                <a:tableStyleId>{5C22544A-7EE6-4342-B048-85BDC9FD1C3A}</a:tableStyleId>
              </a:tblPr>
              <a:tblGrid>
                <a:gridCol w="405943">
                  <a:extLst>
                    <a:ext uri="{9D8B030D-6E8A-4147-A177-3AD203B41FA5}">
                      <a16:colId xmlns:a16="http://schemas.microsoft.com/office/drawing/2014/main" val="211547090"/>
                    </a:ext>
                  </a:extLst>
                </a:gridCol>
                <a:gridCol w="4424426">
                  <a:extLst>
                    <a:ext uri="{9D8B030D-6E8A-4147-A177-3AD203B41FA5}">
                      <a16:colId xmlns:a16="http://schemas.microsoft.com/office/drawing/2014/main" val="3984347405"/>
                    </a:ext>
                  </a:extLst>
                </a:gridCol>
                <a:gridCol w="1082277">
                  <a:extLst>
                    <a:ext uri="{9D8B030D-6E8A-4147-A177-3AD203B41FA5}">
                      <a16:colId xmlns:a16="http://schemas.microsoft.com/office/drawing/2014/main" val="4236545093"/>
                    </a:ext>
                  </a:extLst>
                </a:gridCol>
                <a:gridCol w="1082277">
                  <a:extLst>
                    <a:ext uri="{9D8B030D-6E8A-4147-A177-3AD203B41FA5}">
                      <a16:colId xmlns:a16="http://schemas.microsoft.com/office/drawing/2014/main" val="2069500703"/>
                    </a:ext>
                  </a:extLst>
                </a:gridCol>
                <a:gridCol w="1082277">
                  <a:extLst>
                    <a:ext uri="{9D8B030D-6E8A-4147-A177-3AD203B41FA5}">
                      <a16:colId xmlns:a16="http://schemas.microsoft.com/office/drawing/2014/main" val="1664156003"/>
                    </a:ext>
                  </a:extLst>
                </a:gridCol>
              </a:tblGrid>
              <a:tr h="391608">
                <a:tc>
                  <a:txBody>
                    <a:bodyPr/>
                    <a:lstStyle/>
                    <a:p>
                      <a:pPr marL="0" marR="0" algn="ctr">
                        <a:lnSpc>
                          <a:spcPct val="100000"/>
                        </a:lnSpc>
                        <a:spcBef>
                          <a:spcPts val="0"/>
                        </a:spcBef>
                        <a:spcAft>
                          <a:spcPts val="0"/>
                        </a:spcAft>
                      </a:pP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R w="12700" cap="flat" cmpd="sng" algn="ctr">
                      <a:solidFill>
                        <a:schemeClr val="bg1"/>
                      </a:solidFill>
                      <a:prstDash val="solid"/>
                      <a:round/>
                      <a:headEnd type="none" w="med" len="med"/>
                      <a:tailEnd type="none" w="med" len="med"/>
                    </a:lnR>
                    <a:noFill/>
                  </a:tcPr>
                </a:tc>
                <a:tc>
                  <a:txBody>
                    <a:bodyPr/>
                    <a:lstStyle/>
                    <a:p>
                      <a:pPr marL="0" marR="0" algn="ctr">
                        <a:lnSpc>
                          <a:spcPct val="100000"/>
                        </a:lnSpc>
                        <a:spcBef>
                          <a:spcPts val="0"/>
                        </a:spcBef>
                        <a:spcAft>
                          <a:spcPts val="0"/>
                        </a:spcAft>
                      </a:pPr>
                      <a:r>
                        <a:rPr lang="en-US" sz="1100" dirty="0">
                          <a:effectLst/>
                          <a:latin typeface="+mj-lt"/>
                        </a:rPr>
                        <a:t>Asset Class</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10-Year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30-Year </a:t>
                      </a:r>
                      <a:br>
                        <a:rPr lang="en-US" sz="1100" dirty="0">
                          <a:effectLst/>
                          <a:latin typeface="+mj-lt"/>
                        </a:rPr>
                      </a:br>
                      <a:r>
                        <a:rPr lang="en-US" sz="1100" dirty="0">
                          <a:effectLst/>
                          <a:latin typeface="+mj-lt"/>
                        </a:rPr>
                        <a:t>Return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0000"/>
                        </a:lnSpc>
                        <a:spcBef>
                          <a:spcPts val="0"/>
                        </a:spcBef>
                        <a:spcAft>
                          <a:spcPts val="0"/>
                        </a:spcAft>
                      </a:pPr>
                      <a:r>
                        <a:rPr lang="en-US" sz="1100" dirty="0">
                          <a:effectLst/>
                          <a:latin typeface="+mj-lt"/>
                        </a:rPr>
                        <a:t>Standard Deviation</a:t>
                      </a:r>
                      <a:endParaRPr lang="en-US" sz="1100" dirty="0">
                        <a:effectLst/>
                        <a:latin typeface="+mj-lt"/>
                        <a:ea typeface="Verdana" panose="020B0604030504040204" pitchFamily="34" charset="0"/>
                        <a:cs typeface="Times New Roman" panose="02020603050405020304" pitchFamily="18" charset="0"/>
                      </a:endParaRPr>
                    </a:p>
                  </a:txBody>
                  <a:tcPr marL="35248" marR="35248" marT="0" marB="0" anchor="ctr">
                    <a:lnL w="12700" cap="flat" cmpd="sng" algn="ctr">
                      <a:solidFill>
                        <a:schemeClr val="bg1"/>
                      </a:solidFill>
                      <a:prstDash val="solid"/>
                      <a:round/>
                      <a:headEnd type="none" w="med" len="med"/>
                      <a:tailEnd type="none" w="med" len="med"/>
                    </a:lnL>
                    <a:solidFill>
                      <a:schemeClr val="tx1"/>
                    </a:solidFill>
                  </a:tcPr>
                </a:tc>
                <a:extLst>
                  <a:ext uri="{0D108BD9-81ED-4DB2-BD59-A6C34878D82A}">
                    <a16:rowId xmlns:a16="http://schemas.microsoft.com/office/drawing/2014/main" val="3416431728"/>
                  </a:ext>
                </a:extLst>
              </a:tr>
              <a:tr h="287180">
                <a:tc rowSpan="12">
                  <a:txBody>
                    <a:bodyPr/>
                    <a:lstStyle/>
                    <a:p>
                      <a:pPr marL="0" marR="0" algn="ctr">
                        <a:lnSpc>
                          <a:spcPct val="107000"/>
                        </a:lnSpc>
                        <a:spcBef>
                          <a:spcPts val="0"/>
                        </a:spcBef>
                        <a:spcAft>
                          <a:spcPts val="0"/>
                        </a:spcAft>
                      </a:pPr>
                      <a:r>
                        <a:rPr lang="en-US" sz="1100" dirty="0">
                          <a:solidFill>
                            <a:schemeClr val="tx1"/>
                          </a:solidFill>
                          <a:effectLst/>
                          <a:latin typeface="+mj-lt"/>
                          <a:ea typeface="Verdana" panose="020B0604030504040204" pitchFamily="34" charset="0"/>
                          <a:cs typeface="Times New Roman" panose="02020603050405020304" pitchFamily="18" charset="0"/>
                        </a:rPr>
                        <a:t>REAL ASSETS</a:t>
                      </a:r>
                    </a:p>
                  </a:txBody>
                  <a:tcPr marL="68580" marR="68580" marT="0" marB="0" vert="vert270"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US" sz="1100" b="1" i="0" u="none" strike="noStrike" dirty="0">
                          <a:solidFill>
                            <a:srgbClr val="4D4E54"/>
                          </a:solidFill>
                          <a:effectLst/>
                          <a:latin typeface="+mj-lt"/>
                        </a:rPr>
                        <a:t>  Commodity Futures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18.5%</a:t>
                      </a:r>
                    </a:p>
                  </a:txBody>
                  <a:tcPr marL="0" marR="0" marT="0" marB="0" anchor="ctr">
                    <a:lnL w="12700" cap="flat" cmpd="sng" algn="ctr">
                      <a:solidFill>
                        <a:schemeClr val="bg1"/>
                      </a:solidFill>
                      <a:prstDash val="solid"/>
                      <a:round/>
                      <a:headEnd type="none" w="med" len="med"/>
                      <a:tailEnd type="none" w="med" len="med"/>
                    </a:lnL>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803773175"/>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l" fontAlgn="b"/>
                      <a:r>
                        <a:rPr lang="en-US" sz="1100" b="1" i="0" u="none" strike="noStrike" dirty="0">
                          <a:solidFill>
                            <a:srgbClr val="4D4E54"/>
                          </a:solidFill>
                          <a:effectLst/>
                          <a:latin typeface="+mj-lt"/>
                        </a:rPr>
                        <a:t>  Midstream Energy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6.7%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28.6%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56650616"/>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l" fontAlgn="b"/>
                      <a:r>
                        <a:rPr lang="en-US" sz="1100" b="1" i="1" u="none" strike="noStrike" dirty="0">
                          <a:solidFill>
                            <a:srgbClr val="4D4E54"/>
                          </a:solidFill>
                          <a:effectLst/>
                          <a:latin typeface="+mj-lt"/>
                        </a:rPr>
                        <a:t>  Public Real Assets (Multi-Asset)*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14.1%</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841320555"/>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l" fontAlgn="b"/>
                      <a:r>
                        <a:rPr lang="en-US" sz="1100" b="1" i="0" u="none" strike="noStrike" dirty="0">
                          <a:solidFill>
                            <a:srgbClr val="4D4E54"/>
                          </a:solidFill>
                          <a:effectLst/>
                          <a:latin typeface="+mj-lt"/>
                        </a:rPr>
                        <a:t>  US REIT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21.4%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621880947"/>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l" fontAlgn="b"/>
                      <a:r>
                        <a:rPr lang="en-US" sz="1100" b="1" i="0" u="none" strike="noStrike" dirty="0">
                          <a:solidFill>
                            <a:srgbClr val="4D4E54"/>
                          </a:solidFill>
                          <a:effectLst/>
                          <a:latin typeface="+mj-lt"/>
                        </a:rPr>
                        <a:t>  Global Infrastructure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20.3%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918476121"/>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l" fontAlgn="b"/>
                      <a:r>
                        <a:rPr lang="en-US" sz="1100" b="1" i="0" u="none" strike="noStrike" dirty="0">
                          <a:solidFill>
                            <a:srgbClr val="4D4E54"/>
                          </a:solidFill>
                          <a:effectLst/>
                          <a:latin typeface="+mj-lt"/>
                        </a:rPr>
                        <a:t>  Global Natural Resources Equity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23.2%</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568759840"/>
                  </a:ext>
                </a:extLst>
              </a:tr>
              <a:tr h="287180">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algn="l" defTabSz="777240" rtl="0" eaLnBrk="1" fontAlgn="b" latinLnBrk="0" hangingPunct="1"/>
                      <a:r>
                        <a:rPr lang="en-US" sz="1100" b="1" i="0" u="none" strike="noStrike" kern="1200" dirty="0">
                          <a:solidFill>
                            <a:srgbClr val="4D4E54"/>
                          </a:solidFill>
                          <a:effectLst/>
                          <a:latin typeface="+mj-lt"/>
                          <a:ea typeface="+mn-ea"/>
                          <a:cs typeface="+mn-cs"/>
                        </a:rPr>
                        <a:t>  Gold</a:t>
                      </a:r>
                    </a:p>
                  </a:txBody>
                  <a:tcPr marL="0" marR="0" marT="0" marB="0" anchor="ctr">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16.3%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442058750"/>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algn="l" defTabSz="777240" rtl="0" eaLnBrk="1" fontAlgn="b" latinLnBrk="0" hangingPunct="1"/>
                      <a:r>
                        <a:rPr lang="en-US" sz="1100" b="1" i="0" u="none" strike="noStrike" kern="1200" dirty="0">
                          <a:solidFill>
                            <a:srgbClr val="4D4E54"/>
                          </a:solidFill>
                          <a:effectLst/>
                          <a:latin typeface="+mj-lt"/>
                          <a:ea typeface="+mn-ea"/>
                          <a:cs typeface="+mn-cs"/>
                        </a:rPr>
                        <a:t>  Core Real Estate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15.0%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631301180"/>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accent4"/>
                    </a:solidFill>
                  </a:tcPr>
                </a:tc>
                <a:tc>
                  <a:txBody>
                    <a:bodyPr/>
                    <a:lstStyle/>
                    <a:p>
                      <a:pPr marL="0" algn="l" defTabSz="777240" rtl="0" eaLnBrk="1" fontAlgn="b" latinLnBrk="0" hangingPunct="1"/>
                      <a:r>
                        <a:rPr lang="en-US" sz="1100" b="1" i="0" u="none" strike="noStrike" kern="1200" dirty="0">
                          <a:solidFill>
                            <a:srgbClr val="4D4E54"/>
                          </a:solidFill>
                          <a:effectLst/>
                          <a:latin typeface="+mj-lt"/>
                          <a:ea typeface="+mn-ea"/>
                          <a:cs typeface="+mn-cs"/>
                        </a:rPr>
                        <a:t>  Non-Core Real Estate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17.5%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3652492391"/>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algn="l" defTabSz="777240" rtl="0" eaLnBrk="1" fontAlgn="b" latinLnBrk="0" hangingPunct="1"/>
                      <a:r>
                        <a:rPr lang="en-US" sz="1100" b="1" i="0" u="none" strike="noStrike" kern="1200" dirty="0">
                          <a:solidFill>
                            <a:srgbClr val="4D4E54"/>
                          </a:solidFill>
                          <a:effectLst/>
                          <a:latin typeface="+mj-lt"/>
                          <a:ea typeface="+mn-ea"/>
                          <a:cs typeface="+mn-cs"/>
                        </a:rPr>
                        <a:t>  Private Debt - Real Estate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11.4%</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485987398"/>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algn="l" defTabSz="777240" rtl="0" eaLnBrk="1" fontAlgn="b" latinLnBrk="0" hangingPunct="1"/>
                      <a:r>
                        <a:rPr lang="en-US" sz="1100" b="1" i="0" u="none" strike="noStrike" kern="1200" dirty="0">
                          <a:solidFill>
                            <a:srgbClr val="4D4E54"/>
                          </a:solidFill>
                          <a:effectLst/>
                          <a:latin typeface="+mj-lt"/>
                          <a:ea typeface="+mn-ea"/>
                          <a:cs typeface="+mn-cs"/>
                        </a:rPr>
                        <a:t>  Private Real Assets - Natural Resources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32.5%</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2537043321"/>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marL="0" algn="l" defTabSz="777240" rtl="0" eaLnBrk="1" fontAlgn="b" latinLnBrk="0" hangingPunct="1"/>
                      <a:r>
                        <a:rPr lang="en-US" sz="1100" b="1" i="0" u="none" strike="noStrike" kern="1200" dirty="0">
                          <a:solidFill>
                            <a:srgbClr val="4D4E54"/>
                          </a:solidFill>
                          <a:effectLst/>
                          <a:latin typeface="+mj-lt"/>
                          <a:ea typeface="+mn-ea"/>
                          <a:cs typeface="+mn-cs"/>
                        </a:rPr>
                        <a:t>  Private Real Assets – Infrastructure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12.6%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211577851"/>
                  </a:ext>
                </a:extLst>
              </a:tr>
              <a:tr h="287180">
                <a:tc rowSpan="4">
                  <a:txBody>
                    <a:bodyPr/>
                    <a:lstStyle/>
                    <a:p>
                      <a:pPr marL="0" marR="0" algn="ctr">
                        <a:lnSpc>
                          <a:spcPct val="107000"/>
                        </a:lnSpc>
                        <a:spcBef>
                          <a:spcPts val="0"/>
                        </a:spcBef>
                        <a:spcAft>
                          <a:spcPts val="0"/>
                        </a:spcAft>
                      </a:pPr>
                      <a:r>
                        <a:rPr lang="en-US" sz="1100" dirty="0">
                          <a:solidFill>
                            <a:schemeClr val="tx1"/>
                          </a:solidFill>
                          <a:effectLst/>
                          <a:latin typeface="+mj-lt"/>
                          <a:ea typeface="Verdana" panose="020B0604030504040204" pitchFamily="34" charset="0"/>
                          <a:cs typeface="Times New Roman" panose="02020603050405020304" pitchFamily="18" charset="0"/>
                        </a:rPr>
                        <a:t>MULTI-ASSET</a:t>
                      </a:r>
                    </a:p>
                  </a:txBody>
                  <a:tcPr marL="68580" marR="68580" marT="0" marB="0" vert="vert270"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solidFill>
                  </a:tcPr>
                </a:tc>
                <a:tc>
                  <a:txBody>
                    <a:bodyPr/>
                    <a:lstStyle/>
                    <a:p>
                      <a:pPr algn="l" fontAlgn="b"/>
                      <a:r>
                        <a:rPr lang="en-US" sz="1100" b="1" i="0" u="none" strike="noStrike" dirty="0">
                          <a:solidFill>
                            <a:srgbClr val="4D4E54"/>
                          </a:solidFill>
                          <a:effectLst/>
                          <a:latin typeface="+mj-lt"/>
                        </a:rPr>
                        <a:t>  Hedge Fund – Macro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a:solidFill>
                            <a:schemeClr val="tx1">
                              <a:lumMod val="75000"/>
                            </a:schemeClr>
                          </a:solidFill>
                          <a:effectLst/>
                          <a:latin typeface="+mj-lt"/>
                          <a:ea typeface="+mn-ea"/>
                          <a:cs typeface="+mn-cs"/>
                        </a:rPr>
                        <a:t>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tc>
                  <a:txBody>
                    <a:bodyPr/>
                    <a:lstStyle/>
                    <a:p>
                      <a:pPr marL="0" algn="ctr" defTabSz="914354" rtl="0" eaLnBrk="1" fontAlgn="ctr" latinLnBrk="0" hangingPunct="1"/>
                      <a:r>
                        <a:rPr lang="en-US" sz="1100" b="0" i="0" u="none" strike="noStrike" kern="1200" dirty="0">
                          <a:solidFill>
                            <a:schemeClr val="tx1">
                              <a:lumMod val="75000"/>
                            </a:schemeClr>
                          </a:solidFill>
                          <a:effectLst/>
                          <a:latin typeface="+mj-lt"/>
                          <a:ea typeface="+mn-ea"/>
                          <a:cs typeface="+mn-cs"/>
                        </a:rPr>
                        <a:t>9.2%</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EDEDEF"/>
                    </a:solidFill>
                  </a:tcPr>
                </a:tc>
                <a:extLst>
                  <a:ext uri="{0D108BD9-81ED-4DB2-BD59-A6C34878D82A}">
                    <a16:rowId xmlns:a16="http://schemas.microsoft.com/office/drawing/2014/main" val="1901328223"/>
                  </a:ext>
                </a:extLst>
              </a:tr>
              <a:tr h="287180">
                <a:tc vMerge="1">
                  <a:txBody>
                    <a:bodyPr/>
                    <a:lstStyle/>
                    <a:p>
                      <a:pPr marL="0" marR="0">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4"/>
                    </a:solidFill>
                  </a:tcPr>
                </a:tc>
                <a:tc>
                  <a:txBody>
                    <a:bodyPr/>
                    <a:lstStyle/>
                    <a:p>
                      <a:pPr algn="l" fontAlgn="b"/>
                      <a:r>
                        <a:rPr lang="en-US" sz="1100" b="1" i="1" u="none" strike="noStrike" dirty="0">
                          <a:solidFill>
                            <a:srgbClr val="4D4E54"/>
                          </a:solidFill>
                          <a:effectLst/>
                          <a:latin typeface="+mj-lt"/>
                        </a:rPr>
                        <a:t>  Hedge Fund*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4.2%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chemeClr val="tx1">
                        <a:lumMod val="20000"/>
                        <a:lumOff val="80000"/>
                      </a:schemeClr>
                    </a:solidFill>
                  </a:tcPr>
                </a:tc>
                <a:tc>
                  <a:txBody>
                    <a:bodyPr/>
                    <a:lstStyle/>
                    <a:p>
                      <a:pPr marL="0" algn="ctr" defTabSz="914354" rtl="0" eaLnBrk="1" fontAlgn="ctr" latinLnBrk="0" hangingPunct="1"/>
                      <a:r>
                        <a:rPr lang="en-US" sz="1100" b="0" i="1" u="none" strike="noStrike" kern="1200" dirty="0">
                          <a:solidFill>
                            <a:schemeClr val="tx1">
                              <a:lumMod val="75000"/>
                            </a:schemeClr>
                          </a:solidFill>
                          <a:effectLst/>
                          <a:latin typeface="+mj-lt"/>
                          <a:ea typeface="+mn-ea"/>
                          <a:cs typeface="+mn-cs"/>
                        </a:rPr>
                        <a:t>8.6%</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chemeClr val="tx1">
                        <a:lumMod val="20000"/>
                        <a:lumOff val="80000"/>
                      </a:schemeClr>
                    </a:solidFill>
                  </a:tcPr>
                </a:tc>
                <a:extLst>
                  <a:ext uri="{0D108BD9-81ED-4DB2-BD59-A6C34878D82A}">
                    <a16:rowId xmlns:a16="http://schemas.microsoft.com/office/drawing/2014/main" val="4072993167"/>
                  </a:ext>
                </a:extLst>
              </a:tr>
              <a:tr h="287180">
                <a:tc vMerge="1">
                  <a:txBody>
                    <a:bodyPr/>
                    <a:lstStyle/>
                    <a:p>
                      <a:pPr marL="0" marR="0" algn="ctr">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vert="vert27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l" fontAlgn="b"/>
                      <a:r>
                        <a:rPr lang="en-US" sz="1100" b="1" i="1" u="none" strike="noStrike" dirty="0">
                          <a:solidFill>
                            <a:srgbClr val="4D4E54"/>
                          </a:solidFill>
                          <a:effectLst/>
                          <a:latin typeface="+mj-lt"/>
                        </a:rPr>
                        <a:t>  60% S&amp;P 500 &amp; 40% US Aggregate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algn="ctr" fontAlgn="ctr"/>
                      <a:r>
                        <a:rPr lang="en-US" sz="1100" b="0" i="1" u="none" strike="noStrike" dirty="0">
                          <a:solidFill>
                            <a:srgbClr val="4D4E54"/>
                          </a:solidFill>
                          <a:effectLst/>
                          <a:latin typeface="+mj-lt"/>
                        </a:rPr>
                        <a:t>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algn="ctr" fontAlgn="ctr"/>
                      <a:r>
                        <a:rPr lang="en-US" sz="1100" b="0" i="1" u="none" strike="noStrike" dirty="0">
                          <a:solidFill>
                            <a:srgbClr val="4D4E54"/>
                          </a:solidFill>
                          <a:effectLst/>
                          <a:latin typeface="+mj-lt"/>
                        </a:rPr>
                        <a:t>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solidFill>
                      <a:srgbClr val="EDEDEF"/>
                    </a:solidFill>
                  </a:tcPr>
                </a:tc>
                <a:tc>
                  <a:txBody>
                    <a:bodyPr/>
                    <a:lstStyle/>
                    <a:p>
                      <a:pPr algn="ctr" fontAlgn="ctr"/>
                      <a:r>
                        <a:rPr lang="en-US" sz="1100" b="0" i="1" u="none" strike="noStrike">
                          <a:solidFill>
                            <a:srgbClr val="4D4E54"/>
                          </a:solidFill>
                          <a:effectLst/>
                          <a:latin typeface="+mj-lt"/>
                        </a:rPr>
                        <a:t>10.3%</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2700" cmpd="sng">
                      <a:noFill/>
                    </a:lnB>
                    <a:solidFill>
                      <a:srgbClr val="EDEDEF"/>
                    </a:solidFill>
                  </a:tcPr>
                </a:tc>
                <a:extLst>
                  <a:ext uri="{0D108BD9-81ED-4DB2-BD59-A6C34878D82A}">
                    <a16:rowId xmlns:a16="http://schemas.microsoft.com/office/drawing/2014/main" val="599065121"/>
                  </a:ext>
                </a:extLst>
              </a:tr>
              <a:tr h="287180">
                <a:tc vMerge="1">
                  <a:txBody>
                    <a:bodyPr/>
                    <a:lstStyle/>
                    <a:p>
                      <a:pPr marL="0" marR="0" algn="ctr">
                        <a:lnSpc>
                          <a:spcPct val="107000"/>
                        </a:lnSpc>
                        <a:spcBef>
                          <a:spcPts val="0"/>
                        </a:spcBef>
                        <a:spcAft>
                          <a:spcPts val="0"/>
                        </a:spcAft>
                      </a:pPr>
                      <a:endParaRPr lang="en-US" sz="1100"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vert="vert270" anchor="ctr">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l" fontAlgn="b"/>
                      <a:r>
                        <a:rPr lang="en-US" sz="1100" b="1" i="1" u="none" strike="noStrike" dirty="0">
                          <a:solidFill>
                            <a:srgbClr val="4D4E54"/>
                          </a:solidFill>
                          <a:effectLst/>
                          <a:latin typeface="+mj-lt"/>
                        </a:rPr>
                        <a:t>  60% MSCI ACWI &amp; 40% US Aggregate Bond*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solidFill>
                      <a:schemeClr val="tx1">
                        <a:lumMod val="20000"/>
                        <a:lumOff val="80000"/>
                      </a:schemeClr>
                    </a:solidFill>
                  </a:tcPr>
                </a:tc>
                <a:tc>
                  <a:txBody>
                    <a:bodyPr/>
                    <a:lstStyle/>
                    <a:p>
                      <a:pPr algn="ctr" fontAlgn="ctr"/>
                      <a:r>
                        <a:rPr lang="en-US" sz="1100" b="0" i="1" u="none" strike="noStrike" dirty="0">
                          <a:solidFill>
                            <a:srgbClr val="4D4E54"/>
                          </a:solidFill>
                          <a:effectLst/>
                          <a:latin typeface="+mj-lt"/>
                        </a:rPr>
                        <a:t>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solidFill>
                      <a:schemeClr val="tx1">
                        <a:lumMod val="20000"/>
                        <a:lumOff val="80000"/>
                      </a:schemeClr>
                    </a:solidFill>
                  </a:tcPr>
                </a:tc>
                <a:tc>
                  <a:txBody>
                    <a:bodyPr/>
                    <a:lstStyle/>
                    <a:p>
                      <a:pPr algn="ctr" fontAlgn="ctr"/>
                      <a:r>
                        <a:rPr lang="en-US" sz="1100" b="0" i="1" u="none" strike="noStrike" dirty="0">
                          <a:solidFill>
                            <a:srgbClr val="4D4E54"/>
                          </a:solidFill>
                          <a:effectLst/>
                          <a:latin typeface="+mj-lt"/>
                        </a:rPr>
                        <a:t>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solidFill>
                      <a:schemeClr val="tx1">
                        <a:lumMod val="20000"/>
                        <a:lumOff val="80000"/>
                      </a:schemeClr>
                    </a:solidFill>
                  </a:tcPr>
                </a:tc>
                <a:tc>
                  <a:txBody>
                    <a:bodyPr/>
                    <a:lstStyle/>
                    <a:p>
                      <a:pPr algn="ctr" fontAlgn="ctr"/>
                      <a:r>
                        <a:rPr lang="en-US" sz="1100" b="0" i="1" u="none" strike="noStrike" dirty="0">
                          <a:solidFill>
                            <a:srgbClr val="4D4E54"/>
                          </a:solidFill>
                          <a:effectLst/>
                          <a:latin typeface="+mj-lt"/>
                        </a:rPr>
                        <a:t>11.0%</a:t>
                      </a:r>
                    </a:p>
                  </a:txBody>
                  <a:tcPr marL="0" marR="0" marT="0" marB="0" anchor="ctr">
                    <a:lnL w="127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494241508"/>
                  </a:ext>
                </a:extLst>
              </a:tr>
            </a:tbl>
          </a:graphicData>
        </a:graphic>
      </p:graphicFrame>
    </p:spTree>
    <p:extLst>
      <p:ext uri="{BB962C8B-B14F-4D97-AF65-F5344CB8AC3E}">
        <p14:creationId xmlns:p14="http://schemas.microsoft.com/office/powerpoint/2010/main" val="23637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DEC0AA-1FD7-4F0A-A972-6373D2E33B5E}"/>
              </a:ext>
            </a:extLst>
          </p:cNvPr>
          <p:cNvSpPr>
            <a:spLocks noGrp="1"/>
          </p:cNvSpPr>
          <p:nvPr>
            <p:ph idx="1"/>
          </p:nvPr>
        </p:nvSpPr>
        <p:spPr/>
        <p:txBody>
          <a:bodyPr>
            <a:noAutofit/>
          </a:bodyPr>
          <a:lstStyle/>
          <a:p>
            <a:pPr marL="0" indent="0" algn="just">
              <a:spcBef>
                <a:spcPts val="0"/>
              </a:spcBef>
              <a:buNone/>
            </a:pPr>
            <a:r>
              <a:rPr lang="en-US" sz="1600" dirty="0">
                <a:solidFill>
                  <a:schemeClr val="tx2"/>
                </a:solidFill>
              </a:rPr>
              <a:t>PRIVATE EQUITY</a:t>
            </a:r>
          </a:p>
          <a:p>
            <a:pPr marL="0" indent="0" algn="just">
              <a:spcBef>
                <a:spcPts val="0"/>
              </a:spcBef>
              <a:spcAft>
                <a:spcPts val="300"/>
              </a:spcAft>
              <a:buNone/>
            </a:pPr>
            <a:r>
              <a:rPr lang="en-US" sz="1400" dirty="0">
                <a:solidFill>
                  <a:schemeClr val="tx1"/>
                </a:solidFill>
              </a:rPr>
              <a:t>Buyout: </a:t>
            </a:r>
            <a:r>
              <a:rPr lang="en-US" sz="1400" b="0" dirty="0">
                <a:solidFill>
                  <a:schemeClr val="tx1"/>
                </a:solidFill>
              </a:rPr>
              <a:t>25% U.S. Large Cap, 75% U.S. Small/Mid Cap</a:t>
            </a:r>
          </a:p>
          <a:p>
            <a:pPr marL="1588" indent="0">
              <a:spcBef>
                <a:spcPts val="0"/>
              </a:spcBef>
              <a:spcAft>
                <a:spcPts val="300"/>
              </a:spcAft>
              <a:buNone/>
            </a:pPr>
            <a:r>
              <a:rPr lang="en-US" sz="1400" dirty="0">
                <a:solidFill>
                  <a:schemeClr val="tx1"/>
                </a:solidFill>
              </a:rPr>
              <a:t>Secondary: </a:t>
            </a:r>
            <a:r>
              <a:rPr lang="en-US" sz="1400" b="0" dirty="0">
                <a:solidFill>
                  <a:schemeClr val="tx1"/>
                </a:solidFill>
              </a:rPr>
              <a:t>25% U.S. Large Cap, 75% U.S. Small/Mid Cap</a:t>
            </a:r>
          </a:p>
          <a:p>
            <a:pPr marL="1588" indent="0">
              <a:spcBef>
                <a:spcPts val="0"/>
              </a:spcBef>
              <a:spcAft>
                <a:spcPts val="300"/>
              </a:spcAft>
              <a:buNone/>
            </a:pPr>
            <a:r>
              <a:rPr lang="en-US" sz="1400" dirty="0">
                <a:solidFill>
                  <a:schemeClr val="tx1"/>
                </a:solidFill>
              </a:rPr>
              <a:t>Growth: </a:t>
            </a:r>
            <a:r>
              <a:rPr lang="en-US" sz="1400" b="0" dirty="0">
                <a:solidFill>
                  <a:schemeClr val="tx1"/>
                </a:solidFill>
              </a:rPr>
              <a:t>50% U.S. Small/Mid Cap, 50% U.S. Microcap</a:t>
            </a:r>
          </a:p>
          <a:p>
            <a:pPr marL="1588" indent="0">
              <a:spcBef>
                <a:spcPts val="0"/>
              </a:spcBef>
              <a:spcAft>
                <a:spcPts val="300"/>
              </a:spcAft>
              <a:buNone/>
            </a:pPr>
            <a:r>
              <a:rPr lang="en-US" sz="1400" dirty="0">
                <a:solidFill>
                  <a:schemeClr val="tx1"/>
                </a:solidFill>
              </a:rPr>
              <a:t>Early-Stage Venture: </a:t>
            </a:r>
            <a:r>
              <a:rPr lang="en-US" sz="1400" b="0" dirty="0">
                <a:solidFill>
                  <a:schemeClr val="tx1"/>
                </a:solidFill>
              </a:rPr>
              <a:t>25% U.S. Small/Mid Cap, 75% U.S. Microcap</a:t>
            </a:r>
          </a:p>
          <a:p>
            <a:pPr marL="1588" indent="0">
              <a:spcBef>
                <a:spcPts val="0"/>
              </a:spcBef>
              <a:spcAft>
                <a:spcPts val="300"/>
              </a:spcAft>
              <a:buNone/>
            </a:pPr>
            <a:r>
              <a:rPr lang="en-US" sz="1400" dirty="0">
                <a:solidFill>
                  <a:schemeClr val="tx1"/>
                </a:solidFill>
              </a:rPr>
              <a:t>Non-U.S.: </a:t>
            </a:r>
            <a:r>
              <a:rPr lang="en-US" sz="1400" b="0" dirty="0">
                <a:solidFill>
                  <a:schemeClr val="tx1"/>
                </a:solidFill>
              </a:rPr>
              <a:t>70% International Small Cap, 30% Emerging Small Cap</a:t>
            </a:r>
          </a:p>
          <a:p>
            <a:pPr marL="1588" indent="0">
              <a:spcBef>
                <a:spcPts val="0"/>
              </a:spcBef>
              <a:spcAft>
                <a:spcPts val="1200"/>
              </a:spcAft>
              <a:buNone/>
            </a:pPr>
            <a:r>
              <a:rPr lang="en-US" sz="1400" dirty="0">
                <a:solidFill>
                  <a:schemeClr val="accent1"/>
                </a:solidFill>
              </a:rPr>
              <a:t>Composite: </a:t>
            </a:r>
            <a:r>
              <a:rPr lang="en-US" sz="1400" b="0" dirty="0">
                <a:solidFill>
                  <a:schemeClr val="accent1"/>
                </a:solidFill>
              </a:rPr>
              <a:t>34% Buyout, 34% Growth, 15 % Non-U.S., 8.5% Secondary, 8.5% Early Venture</a:t>
            </a:r>
            <a:endParaRPr lang="en-US" sz="1400" dirty="0"/>
          </a:p>
          <a:p>
            <a:pPr marL="1588" indent="0">
              <a:spcBef>
                <a:spcPts val="0"/>
              </a:spcBef>
              <a:buNone/>
            </a:pPr>
            <a:r>
              <a:rPr lang="en-US" sz="1600" dirty="0">
                <a:solidFill>
                  <a:schemeClr val="tx2"/>
                </a:solidFill>
              </a:rPr>
              <a:t>PRIVATE DEBT</a:t>
            </a:r>
          </a:p>
          <a:p>
            <a:pPr marL="1588" indent="0">
              <a:spcBef>
                <a:spcPts val="0"/>
              </a:spcBef>
              <a:spcAft>
                <a:spcPts val="300"/>
              </a:spcAft>
              <a:buNone/>
            </a:pPr>
            <a:r>
              <a:rPr lang="en-US" sz="1400" dirty="0">
                <a:solidFill>
                  <a:schemeClr val="tx1"/>
                </a:solidFill>
              </a:rPr>
              <a:t>Direct Lending: </a:t>
            </a:r>
            <a:r>
              <a:rPr lang="en-US" sz="1400" b="0" dirty="0">
                <a:solidFill>
                  <a:schemeClr val="tx1"/>
                </a:solidFill>
              </a:rPr>
              <a:t>100% Bank Loans</a:t>
            </a:r>
          </a:p>
          <a:p>
            <a:pPr marL="1588" indent="0">
              <a:spcBef>
                <a:spcPts val="0"/>
              </a:spcBef>
              <a:spcAft>
                <a:spcPts val="300"/>
              </a:spcAft>
              <a:buNone/>
            </a:pPr>
            <a:r>
              <a:rPr lang="en-US" sz="1400" dirty="0">
                <a:solidFill>
                  <a:schemeClr val="tx1"/>
                </a:solidFill>
              </a:rPr>
              <a:t>Distressed: </a:t>
            </a:r>
            <a:r>
              <a:rPr lang="en-US" sz="1400" b="0" dirty="0">
                <a:solidFill>
                  <a:schemeClr val="tx1"/>
                </a:solidFill>
              </a:rPr>
              <a:t>20% U.S. Small/Mid Cap, 60% U.S. High Yield, 20% Bank Loans</a:t>
            </a:r>
          </a:p>
          <a:p>
            <a:pPr marL="1588" indent="0">
              <a:spcBef>
                <a:spcPts val="0"/>
              </a:spcBef>
              <a:spcAft>
                <a:spcPts val="300"/>
              </a:spcAft>
              <a:buNone/>
            </a:pPr>
            <a:r>
              <a:rPr lang="en-US" sz="1400" dirty="0">
                <a:solidFill>
                  <a:schemeClr val="tx1"/>
                </a:solidFill>
              </a:rPr>
              <a:t>Credit Opportunities: </a:t>
            </a:r>
            <a:r>
              <a:rPr lang="en-US" sz="1400" b="0" dirty="0">
                <a:solidFill>
                  <a:schemeClr val="tx1"/>
                </a:solidFill>
              </a:rPr>
              <a:t>34% U.S. SMID Cap, 33% U.S. High Yield, 33% Bank Loans</a:t>
            </a:r>
          </a:p>
          <a:p>
            <a:pPr marL="1588" indent="0">
              <a:spcBef>
                <a:spcPts val="0"/>
              </a:spcBef>
              <a:spcAft>
                <a:spcPts val="1200"/>
              </a:spcAft>
              <a:buNone/>
            </a:pPr>
            <a:r>
              <a:rPr lang="en-US" sz="1400" dirty="0">
                <a:solidFill>
                  <a:schemeClr val="accent1"/>
                </a:solidFill>
              </a:rPr>
              <a:t>Composite: </a:t>
            </a:r>
            <a:r>
              <a:rPr lang="en-US" sz="1400" b="0" dirty="0">
                <a:solidFill>
                  <a:schemeClr val="accent1"/>
                </a:solidFill>
              </a:rPr>
              <a:t>50% Direct Lending, 25% Credit Opportunities, 25% Distressed</a:t>
            </a:r>
            <a:endParaRPr lang="en-US" sz="1400" b="0" dirty="0">
              <a:solidFill>
                <a:schemeClr val="tx1"/>
              </a:solidFill>
            </a:endParaRPr>
          </a:p>
          <a:p>
            <a:pPr marL="1588" indent="0">
              <a:spcBef>
                <a:spcPts val="0"/>
              </a:spcBef>
              <a:buNone/>
            </a:pPr>
            <a:r>
              <a:rPr lang="en-US" sz="1600" dirty="0">
                <a:solidFill>
                  <a:schemeClr val="tx2"/>
                </a:solidFill>
              </a:rPr>
              <a:t>PRIVATE REAL ASSETS</a:t>
            </a:r>
          </a:p>
          <a:p>
            <a:pPr marL="1588" indent="0">
              <a:spcBef>
                <a:spcPts val="0"/>
              </a:spcBef>
              <a:spcAft>
                <a:spcPts val="300"/>
              </a:spcAft>
              <a:buNone/>
            </a:pPr>
            <a:r>
              <a:rPr lang="en-US" sz="1400" dirty="0">
                <a:solidFill>
                  <a:schemeClr val="tx1"/>
                </a:solidFill>
              </a:rPr>
              <a:t>Energy: </a:t>
            </a:r>
            <a:r>
              <a:rPr lang="en-US" sz="1400" b="0" dirty="0">
                <a:solidFill>
                  <a:schemeClr val="tx1"/>
                </a:solidFill>
              </a:rPr>
              <a:t>30% Comm., 35% Midstream, 35% Public Resource Equity</a:t>
            </a:r>
          </a:p>
          <a:p>
            <a:pPr marL="1588" indent="0">
              <a:spcBef>
                <a:spcPts val="0"/>
              </a:spcBef>
              <a:spcAft>
                <a:spcPts val="300"/>
              </a:spcAft>
              <a:buNone/>
            </a:pPr>
            <a:r>
              <a:rPr lang="en-US" sz="1400" dirty="0">
                <a:solidFill>
                  <a:schemeClr val="tx1"/>
                </a:solidFill>
              </a:rPr>
              <a:t>Infra/Land: </a:t>
            </a:r>
            <a:r>
              <a:rPr lang="en-US" sz="1400" b="0" dirty="0">
                <a:solidFill>
                  <a:schemeClr val="tx1"/>
                </a:solidFill>
              </a:rPr>
              <a:t>30% Commodities, 70% Public Infrastructure</a:t>
            </a:r>
          </a:p>
          <a:p>
            <a:pPr marL="1588" indent="0">
              <a:spcBef>
                <a:spcPts val="0"/>
              </a:spcBef>
              <a:spcAft>
                <a:spcPts val="300"/>
              </a:spcAft>
              <a:buNone/>
            </a:pPr>
            <a:r>
              <a:rPr lang="en-US" sz="1400" dirty="0">
                <a:solidFill>
                  <a:schemeClr val="tx1"/>
                </a:solidFill>
              </a:rPr>
              <a:t>Private Real Estate Debt: </a:t>
            </a:r>
            <a:r>
              <a:rPr lang="en-US" sz="1400" b="0" dirty="0">
                <a:solidFill>
                  <a:schemeClr val="tx1"/>
                </a:solidFill>
              </a:rPr>
              <a:t>50% CMBS, 50% Real Estate - Core</a:t>
            </a:r>
          </a:p>
        </p:txBody>
      </p:sp>
      <p:sp>
        <p:nvSpPr>
          <p:cNvPr id="6" name="Title 5">
            <a:extLst>
              <a:ext uri="{FF2B5EF4-FFF2-40B4-BE49-F238E27FC236}">
                <a16:creationId xmlns:a16="http://schemas.microsoft.com/office/drawing/2014/main" id="{1D6483A7-20DD-4D87-B568-315DF7A8936E}"/>
              </a:ext>
            </a:extLst>
          </p:cNvPr>
          <p:cNvSpPr>
            <a:spLocks noGrp="1"/>
          </p:cNvSpPr>
          <p:nvPr>
            <p:ph type="title"/>
          </p:nvPr>
        </p:nvSpPr>
        <p:spPr/>
        <p:txBody>
          <a:bodyPr/>
          <a:lstStyle/>
          <a:p>
            <a:r>
              <a:rPr lang="en-US" dirty="0"/>
              <a:t>Private Markets Composites</a:t>
            </a:r>
          </a:p>
        </p:txBody>
      </p:sp>
      <p:sp>
        <p:nvSpPr>
          <p:cNvPr id="2" name="Text Placeholder 1">
            <a:extLst>
              <a:ext uri="{FF2B5EF4-FFF2-40B4-BE49-F238E27FC236}">
                <a16:creationId xmlns:a16="http://schemas.microsoft.com/office/drawing/2014/main" id="{A6314A5E-AF06-4FB8-88DA-7686A22CF128}"/>
              </a:ext>
            </a:extLst>
          </p:cNvPr>
          <p:cNvSpPr>
            <a:spLocks noGrp="1"/>
          </p:cNvSpPr>
          <p:nvPr>
            <p:ph type="body" sz="quarter" idx="12"/>
          </p:nvPr>
        </p:nvSpPr>
        <p:spPr/>
        <p:txBody>
          <a:bodyPr/>
          <a:lstStyle/>
          <a:p>
            <a:r>
              <a:rPr lang="nb-NO" dirty="0"/>
              <a:t>Public market beta inputs for private markets </a:t>
            </a:r>
            <a:endParaRPr lang="en-US" dirty="0"/>
          </a:p>
        </p:txBody>
      </p:sp>
    </p:spTree>
    <p:extLst>
      <p:ext uri="{BB962C8B-B14F-4D97-AF65-F5344CB8AC3E}">
        <p14:creationId xmlns:p14="http://schemas.microsoft.com/office/powerpoint/2010/main" val="408301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D8C5E-5FB8-48D2-B62A-FF62A67EBE39}"/>
              </a:ext>
            </a:extLst>
          </p:cNvPr>
          <p:cNvSpPr>
            <a:spLocks noGrp="1"/>
          </p:cNvSpPr>
          <p:nvPr>
            <p:ph type="title"/>
          </p:nvPr>
        </p:nvSpPr>
        <p:spPr/>
        <p:txBody>
          <a:bodyPr/>
          <a:lstStyle/>
          <a:p>
            <a:r>
              <a:rPr lang="en-US" dirty="0" err="1"/>
              <a:t>Nepc</a:t>
            </a:r>
            <a:r>
              <a:rPr lang="en-US" dirty="0"/>
              <a:t> disclosures</a:t>
            </a:r>
          </a:p>
        </p:txBody>
      </p:sp>
      <p:sp>
        <p:nvSpPr>
          <p:cNvPr id="6" name="Content Placeholder 5">
            <a:extLst>
              <a:ext uri="{FF2B5EF4-FFF2-40B4-BE49-F238E27FC236}">
                <a16:creationId xmlns:a16="http://schemas.microsoft.com/office/drawing/2014/main" id="{F43DE9C0-6F72-4824-B0F6-399B613D57F1}"/>
              </a:ext>
            </a:extLst>
          </p:cNvPr>
          <p:cNvSpPr>
            <a:spLocks noGrp="1"/>
          </p:cNvSpPr>
          <p:nvPr>
            <p:ph idx="1"/>
          </p:nvPr>
        </p:nvSpPr>
        <p:spPr/>
        <p:txBody>
          <a:bodyPr>
            <a:noAutofit/>
          </a:bodyPr>
          <a:lstStyle/>
          <a:p>
            <a:pPr marL="0" indent="0">
              <a:lnSpc>
                <a:spcPct val="120000"/>
              </a:lnSpc>
              <a:buFont typeface="Wingdings" panose="05000000000000000000" pitchFamily="2" charset="2"/>
              <a:buNone/>
            </a:pPr>
            <a:r>
              <a:rPr lang="en-US" sz="1200" b="0" dirty="0">
                <a:solidFill>
                  <a:schemeClr val="tx1"/>
                </a:solidFill>
              </a:rPr>
              <a:t>Past performance is no guarantee of future results.</a:t>
            </a:r>
          </a:p>
          <a:p>
            <a:pPr marL="0" indent="0">
              <a:lnSpc>
                <a:spcPct val="120000"/>
              </a:lnSpc>
              <a:buFont typeface="Wingdings" panose="05000000000000000000" pitchFamily="2" charset="2"/>
              <a:buNone/>
            </a:pPr>
            <a:r>
              <a:rPr lang="en-US" sz="1200" b="0" dirty="0">
                <a:solidFill>
                  <a:schemeClr val="tx1"/>
                </a:solidFill>
              </a:rPr>
              <a:t>NEPC, LLC is an investment consulting firm.  We provide asset-liability studies for certain clients but we do not provide actuarial services. Any projections of funded ratio or contributions contained in this report should not be used for budgeting purposes.  We recommend contacting the plan’s actuary to obtain budgeting estimates.</a:t>
            </a:r>
          </a:p>
          <a:p>
            <a:pPr marL="0" indent="0">
              <a:lnSpc>
                <a:spcPct val="120000"/>
              </a:lnSpc>
              <a:buFont typeface="Wingdings" panose="05000000000000000000" pitchFamily="2" charset="2"/>
              <a:buNone/>
            </a:pPr>
            <a:r>
              <a:rPr lang="en-US" sz="1200" b="0" dirty="0">
                <a:solidFill>
                  <a:schemeClr val="tx1"/>
                </a:solidFill>
              </a:rPr>
              <a:t>The goal of this report is to provide a basis for substantiating asset allocation recommendations. The opinions presented herein represent the good faith views of NEPC as of the date of this report and are subject to change at any time. </a:t>
            </a:r>
          </a:p>
          <a:p>
            <a:pPr marL="0" indent="0">
              <a:lnSpc>
                <a:spcPct val="120000"/>
              </a:lnSpc>
              <a:buFont typeface="Wingdings" panose="05000000000000000000" pitchFamily="2" charset="2"/>
              <a:buNone/>
            </a:pPr>
            <a:r>
              <a:rPr lang="en-US" sz="1200" b="0" dirty="0">
                <a:solidFill>
                  <a:schemeClr val="tx1"/>
                </a:solidFill>
              </a:rPr>
              <a:t>Information on market indices was provided by sources external to NEPC.  While NEPC has exercised reasonable professional care in preparing this report, we cannot guarantee the accuracy of all source information contained within.</a:t>
            </a:r>
          </a:p>
          <a:p>
            <a:pPr marL="0" indent="0">
              <a:lnSpc>
                <a:spcPct val="120000"/>
              </a:lnSpc>
              <a:buFont typeface="Wingdings" panose="05000000000000000000" pitchFamily="2" charset="2"/>
              <a:buNone/>
            </a:pPr>
            <a:r>
              <a:rPr lang="en-US" sz="1200" b="0" dirty="0">
                <a:solidFill>
                  <a:schemeClr val="tx1"/>
                </a:solidFill>
              </a:rPr>
              <a:t>The projection of liabilities in this report uses standard actuarial projection methods and does not rely on actual participant data.  Asset and liability information was received from the plan’s actuary, and other projection assumptions are stated in the report.</a:t>
            </a:r>
          </a:p>
          <a:p>
            <a:pPr marL="0" indent="0">
              <a:lnSpc>
                <a:spcPct val="120000"/>
              </a:lnSpc>
              <a:buFont typeface="Wingdings" panose="05000000000000000000" pitchFamily="2" charset="2"/>
              <a:buNone/>
            </a:pPr>
            <a:r>
              <a:rPr lang="en-US" sz="1200" b="0" dirty="0">
                <a:solidFill>
                  <a:schemeClr val="tx1"/>
                </a:solidFill>
              </a:rPr>
              <a:t>All investments carry some level of risk.  Diversification and other asset allocation techniques do not ensure profit or protect against losses.</a:t>
            </a:r>
          </a:p>
          <a:p>
            <a:pPr marL="0" indent="0">
              <a:lnSpc>
                <a:spcPct val="120000"/>
              </a:lnSpc>
              <a:buFont typeface="Wingdings" panose="05000000000000000000" pitchFamily="2" charset="2"/>
              <a:buNone/>
            </a:pPr>
            <a:r>
              <a:rPr lang="en-US" sz="1200" b="0" dirty="0">
                <a:solidFill>
                  <a:schemeClr val="tx1"/>
                </a:solidFill>
              </a:rPr>
              <a:t>This report is provided as a management aid for the client’s internal use only.  This report may contain confidential or proprietary information and may not be copied or redistributed to any party not legally entitled to receive it.</a:t>
            </a:r>
          </a:p>
          <a:p>
            <a:endParaRPr lang="en-US" sz="200" dirty="0"/>
          </a:p>
        </p:txBody>
      </p:sp>
    </p:spTree>
    <p:extLst>
      <p:ext uri="{BB962C8B-B14F-4D97-AF65-F5344CB8AC3E}">
        <p14:creationId xmlns:p14="http://schemas.microsoft.com/office/powerpoint/2010/main" val="195938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6628D8-A9BD-43F5-A098-B8B4936692CB}"/>
              </a:ext>
            </a:extLst>
          </p:cNvPr>
          <p:cNvSpPr>
            <a:spLocks noGrp="1"/>
          </p:cNvSpPr>
          <p:nvPr>
            <p:ph idx="1"/>
          </p:nvPr>
        </p:nvSpPr>
        <p:spPr/>
        <p:txBody>
          <a:bodyPr>
            <a:normAutofit lnSpcReduction="10000"/>
          </a:bodyPr>
          <a:lstStyle/>
          <a:p>
            <a:r>
              <a:rPr lang="en-US" altLang="en-US" dirty="0"/>
              <a:t>Review the current/projected financial status of the plan over long-term horizon</a:t>
            </a:r>
          </a:p>
          <a:p>
            <a:r>
              <a:rPr lang="en-US" altLang="en-US" dirty="0"/>
              <a:t>Determine appropriateness of current asset allocation with consideration of:</a:t>
            </a:r>
          </a:p>
          <a:p>
            <a:pPr lvl="1"/>
            <a:r>
              <a:rPr lang="en-US" altLang="en-US" dirty="0"/>
              <a:t>Expected progress of liabilities and cash flows/liquidity needs</a:t>
            </a:r>
          </a:p>
          <a:p>
            <a:pPr lvl="1"/>
            <a:r>
              <a:rPr lang="en-US" altLang="en-US" dirty="0"/>
              <a:t>Path of funded status</a:t>
            </a:r>
          </a:p>
          <a:p>
            <a:r>
              <a:rPr lang="en-US" altLang="en-US" dirty="0"/>
              <a:t>Test sensitivity of plan (Assets and Liabilities) to various range of outcomes</a:t>
            </a:r>
          </a:p>
          <a:p>
            <a:pPr lvl="1"/>
            <a:r>
              <a:rPr lang="en-US" altLang="en-US" dirty="0"/>
              <a:t>Market performance across range of economic environments</a:t>
            </a:r>
          </a:p>
          <a:p>
            <a:pPr lvl="1"/>
            <a:r>
              <a:rPr lang="en-US" altLang="en-US" dirty="0"/>
              <a:t>Contribution volatility </a:t>
            </a:r>
          </a:p>
          <a:p>
            <a:pPr lvl="1"/>
            <a:r>
              <a:rPr lang="en-US" altLang="en-US" dirty="0"/>
              <a:t>Range of liquidity environments</a:t>
            </a:r>
          </a:p>
          <a:p>
            <a:r>
              <a:rPr lang="en-US" altLang="en-US" dirty="0"/>
              <a:t>Consider appropriate asset mixes and expected return on assets </a:t>
            </a:r>
          </a:p>
          <a:p>
            <a:pPr lvl="1"/>
            <a:r>
              <a:rPr lang="en-US" altLang="en-US" dirty="0"/>
              <a:t>Assess return target against tradeoff of volatility/range of outcomes</a:t>
            </a:r>
          </a:p>
          <a:p>
            <a:pPr lvl="1"/>
            <a:r>
              <a:rPr lang="en-US" altLang="en-US" dirty="0"/>
              <a:t>Analyze inclusion/exclusion of various asset classes/strategies</a:t>
            </a:r>
          </a:p>
          <a:p>
            <a:endParaRPr lang="en-US" dirty="0"/>
          </a:p>
        </p:txBody>
      </p:sp>
      <p:sp>
        <p:nvSpPr>
          <p:cNvPr id="464898" name="Rectangle 2"/>
          <p:cNvSpPr>
            <a:spLocks noGrp="1" noChangeArrowheads="1"/>
          </p:cNvSpPr>
          <p:nvPr>
            <p:ph type="title"/>
          </p:nvPr>
        </p:nvSpPr>
        <p:spPr/>
        <p:txBody>
          <a:bodyPr/>
          <a:lstStyle/>
          <a:p>
            <a:r>
              <a:rPr lang="en-US" dirty="0"/>
              <a:t>Purpose of Asset-Liability Study</a:t>
            </a:r>
          </a:p>
        </p:txBody>
      </p:sp>
    </p:spTree>
    <p:extLst>
      <p:ext uri="{BB962C8B-B14F-4D97-AF65-F5344CB8AC3E}">
        <p14:creationId xmlns:p14="http://schemas.microsoft.com/office/powerpoint/2010/main" val="425897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CE3B9B-639B-4741-8CD7-DB3B82F5E548}"/>
              </a:ext>
            </a:extLst>
          </p:cNvPr>
          <p:cNvSpPr>
            <a:spLocks noGrp="1"/>
          </p:cNvSpPr>
          <p:nvPr>
            <p:ph idx="1"/>
          </p:nvPr>
        </p:nvSpPr>
        <p:spPr/>
        <p:txBody>
          <a:bodyPr>
            <a:normAutofit fontScale="85000" lnSpcReduction="10000"/>
          </a:bodyPr>
          <a:lstStyle/>
          <a:p>
            <a:r>
              <a:rPr lang="en-US" dirty="0"/>
              <a:t>The funding of pension benefits is made possible through the combination of member and employer contributions and returns on investment</a:t>
            </a:r>
          </a:p>
          <a:p>
            <a:r>
              <a:rPr lang="en-US" dirty="0"/>
              <a:t>The long-term expected return on assets drives the selection of an appropriate interest rate for discounting public pension liabilities</a:t>
            </a:r>
          </a:p>
          <a:p>
            <a:r>
              <a:rPr lang="en-US" dirty="0"/>
              <a:t>Expected Return on Assets is based on assumptions – actual experience will likely depart from those assumptions</a:t>
            </a:r>
          </a:p>
          <a:p>
            <a:r>
              <a:rPr lang="en-US" dirty="0"/>
              <a:t>Long-term nature of pension obligations positions well-funded pension plans to take advantage of long-term investment opportunities</a:t>
            </a:r>
          </a:p>
          <a:p>
            <a:r>
              <a:rPr lang="en-US" dirty="0"/>
              <a:t>It is critical and healthy for pension trustees to regularly review fundamental characteristics of the pension plan:</a:t>
            </a:r>
          </a:p>
          <a:p>
            <a:pPr lvl="1"/>
            <a:r>
              <a:rPr lang="en-US" dirty="0"/>
              <a:t>Risk tolerance</a:t>
            </a:r>
          </a:p>
          <a:p>
            <a:pPr lvl="1"/>
            <a:r>
              <a:rPr lang="en-US" dirty="0"/>
              <a:t>Viability of long-term investment return</a:t>
            </a:r>
          </a:p>
          <a:p>
            <a:r>
              <a:rPr lang="en-US" dirty="0"/>
              <a:t>Risk is multi-dimensional and should be considered from different perspectives – Risk is not just volatility!</a:t>
            </a:r>
          </a:p>
          <a:p>
            <a:pPr lvl="1"/>
            <a:r>
              <a:rPr lang="en-US" dirty="0"/>
              <a:t>Volatility, Potential for drawdowns, Illiquidity, Exposure to economic factors, etc.</a:t>
            </a:r>
          </a:p>
          <a:p>
            <a:r>
              <a:rPr lang="en-US" dirty="0"/>
              <a:t>Return expectations are generally lower than historical returns, forcing many investors to reconsider both return expectations and appropriate levels of risk</a:t>
            </a:r>
          </a:p>
        </p:txBody>
      </p:sp>
      <p:sp>
        <p:nvSpPr>
          <p:cNvPr id="3" name="Title 2"/>
          <p:cNvSpPr>
            <a:spLocks noGrp="1"/>
          </p:cNvSpPr>
          <p:nvPr>
            <p:ph type="title"/>
          </p:nvPr>
        </p:nvSpPr>
        <p:spPr/>
        <p:txBody>
          <a:bodyPr/>
          <a:lstStyle/>
          <a:p>
            <a:r>
              <a:rPr lang="en-US" dirty="0"/>
              <a:t>First Principles</a:t>
            </a:r>
          </a:p>
        </p:txBody>
      </p:sp>
    </p:spTree>
    <p:extLst>
      <p:ext uri="{BB962C8B-B14F-4D97-AF65-F5344CB8AC3E}">
        <p14:creationId xmlns:p14="http://schemas.microsoft.com/office/powerpoint/2010/main" val="300136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Balancing the Pension Equation</a:t>
            </a:r>
          </a:p>
        </p:txBody>
      </p:sp>
      <p:sp>
        <p:nvSpPr>
          <p:cNvPr id="10" name="Content Placeholder 9"/>
          <p:cNvSpPr>
            <a:spLocks noGrp="1"/>
          </p:cNvSpPr>
          <p:nvPr>
            <p:ph idx="1"/>
          </p:nvPr>
        </p:nvSpPr>
        <p:spPr>
          <a:xfrm>
            <a:off x="533400" y="952500"/>
            <a:ext cx="8077200" cy="1651216"/>
          </a:xfrm>
        </p:spPr>
        <p:txBody>
          <a:bodyPr/>
          <a:lstStyle/>
          <a:p>
            <a:r>
              <a:rPr lang="en-US" dirty="0"/>
              <a:t>All the complexities of pension plans boil down to the classic equation:</a:t>
            </a:r>
          </a:p>
          <a:p>
            <a:pPr lvl="3"/>
            <a:endParaRPr lang="en-US" dirty="0"/>
          </a:p>
          <a:p>
            <a:pPr lvl="3"/>
            <a:endParaRPr lang="en-US" dirty="0"/>
          </a:p>
          <a:p>
            <a:pPr lvl="3"/>
            <a:endParaRPr lang="en-US" dirty="0"/>
          </a:p>
          <a:p>
            <a:r>
              <a:rPr lang="en-US" dirty="0"/>
              <a:t>Contributions (C) plus Investment Earnings (I) must equal all Benefits (B) and Expenses (E)</a:t>
            </a:r>
          </a:p>
        </p:txBody>
      </p:sp>
      <p:sp>
        <p:nvSpPr>
          <p:cNvPr id="12" name="Rectangle 3"/>
          <p:cNvSpPr txBox="1">
            <a:spLocks noChangeArrowheads="1"/>
          </p:cNvSpPr>
          <p:nvPr/>
        </p:nvSpPr>
        <p:spPr>
          <a:xfrm>
            <a:off x="19050" y="1244708"/>
            <a:ext cx="8229600" cy="533400"/>
          </a:xfrm>
          <a:prstGeom prst="rect">
            <a:avLst/>
          </a:prstGeom>
          <a:ln/>
        </p:spPr>
        <p:txBody>
          <a:bodyPr>
            <a:noAutofit/>
          </a:bodyPr>
          <a:lstStyle/>
          <a:p>
            <a:pPr marL="573088" marR="0" lvl="1" indent="-231775" algn="ctr" defTabSz="9144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a:ln>
                  <a:noFill/>
                </a:ln>
                <a:solidFill>
                  <a:srgbClr val="002060"/>
                </a:solidFill>
                <a:effectLst/>
                <a:uLnTx/>
                <a:uFillTx/>
                <a:latin typeface="+mj-lt"/>
                <a:ea typeface="+mn-ea"/>
                <a:cs typeface="+mn-cs"/>
              </a:rPr>
              <a:t>C + I = B + E</a:t>
            </a:r>
          </a:p>
        </p:txBody>
      </p:sp>
      <p:graphicFrame>
        <p:nvGraphicFramePr>
          <p:cNvPr id="8" name="Content Placeholder 7">
            <a:extLst>
              <a:ext uri="{FF2B5EF4-FFF2-40B4-BE49-F238E27FC236}">
                <a16:creationId xmlns:a16="http://schemas.microsoft.com/office/drawing/2014/main" id="{A3FB92D0-F047-41F8-A334-47D984FA0554}"/>
              </a:ext>
            </a:extLst>
          </p:cNvPr>
          <p:cNvGraphicFramePr>
            <a:graphicFrameLocks noGrp="1"/>
          </p:cNvGraphicFramePr>
          <p:nvPr>
            <p:ph idx="16"/>
            <p:custDataLst>
              <p:tags r:id="rId1"/>
            </p:custDataLst>
            <p:extLst>
              <p:ext uri="{D42A27DB-BD31-4B8C-83A1-F6EECF244321}">
                <p14:modId xmlns:p14="http://schemas.microsoft.com/office/powerpoint/2010/main" val="3832629803"/>
              </p:ext>
            </p:extLst>
          </p:nvPr>
        </p:nvGraphicFramePr>
        <p:xfrm>
          <a:off x="533400" y="2728215"/>
          <a:ext cx="8137902" cy="3243024"/>
        </p:xfrm>
        <a:graphic>
          <a:graphicData uri="http://schemas.openxmlformats.org/drawingml/2006/table">
            <a:tbl>
              <a:tblPr firstRow="1" bandRow="1">
                <a:tableStyleId>{5C22544A-7EE6-4342-B048-85BDC9FD1C3A}</a:tableStyleId>
              </a:tblPr>
              <a:tblGrid>
                <a:gridCol w="1627580">
                  <a:extLst>
                    <a:ext uri="{9D8B030D-6E8A-4147-A177-3AD203B41FA5}">
                      <a16:colId xmlns:a16="http://schemas.microsoft.com/office/drawing/2014/main" val="20000"/>
                    </a:ext>
                  </a:extLst>
                </a:gridCol>
                <a:gridCol w="6510322">
                  <a:extLst>
                    <a:ext uri="{9D8B030D-6E8A-4147-A177-3AD203B41FA5}">
                      <a16:colId xmlns:a16="http://schemas.microsoft.com/office/drawing/2014/main" val="20001"/>
                    </a:ext>
                  </a:extLst>
                </a:gridCol>
              </a:tblGrid>
              <a:tr h="303631">
                <a:tc>
                  <a:txBody>
                    <a:bodyPr/>
                    <a:lstStyle/>
                    <a:p>
                      <a:r>
                        <a:rPr lang="en-US" sz="1200" dirty="0"/>
                        <a:t>Plan</a:t>
                      </a:r>
                      <a:r>
                        <a:rPr lang="en-US" sz="1200" baseline="0" dirty="0"/>
                        <a:t> Factor</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200" dirty="0"/>
                        <a:t>Flexibility/Constraint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912473">
                <a:tc>
                  <a:txBody>
                    <a:bodyPr/>
                    <a:lstStyle/>
                    <a:p>
                      <a:pPr algn="ctr"/>
                      <a:r>
                        <a:rPr lang="en-US" sz="1100" b="1" dirty="0"/>
                        <a:t>(C)</a:t>
                      </a:r>
                    </a:p>
                    <a:p>
                      <a:pPr algn="ctr"/>
                      <a:endParaRPr lang="en-US" sz="1100" b="1" dirty="0"/>
                    </a:p>
                    <a:p>
                      <a:pPr algn="ctr"/>
                      <a:r>
                        <a:rPr lang="en-US" sz="1100" b="1" dirty="0"/>
                        <a:t>Contributions</a:t>
                      </a:r>
                    </a:p>
                  </a:txBody>
                  <a:tcPr>
                    <a:lnL w="12700" cap="flat" cmpd="sng" algn="ctr">
                      <a:solidFill>
                        <a:schemeClr val="tx1"/>
                      </a:solidFill>
                      <a:prstDash val="solid"/>
                      <a:round/>
                      <a:headEnd type="none" w="med" len="med"/>
                      <a:tailEnd type="none" w="med" len="med"/>
                    </a:lnL>
                  </a:tcPr>
                </a:tc>
                <a:tc>
                  <a:txBody>
                    <a:bodyPr/>
                    <a:lstStyle/>
                    <a:p>
                      <a:pPr lvl="0"/>
                      <a:r>
                        <a:rPr lang="en-US" sz="1100" dirty="0"/>
                        <a:t>NMERB contribution model offers little flexibility to balance equation:</a:t>
                      </a:r>
                    </a:p>
                    <a:p>
                      <a:pPr marL="171450" lvl="0" indent="-171450">
                        <a:buFont typeface="Arial" panose="020B0604020202020204" pitchFamily="34" charset="0"/>
                        <a:buChar char="•"/>
                      </a:pPr>
                      <a:r>
                        <a:rPr lang="en-US" sz="1100" dirty="0"/>
                        <a:t>Level employer percent of pay contributions (17.15 increasing to 18.15%)</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Recommended contribution rate is currently 19.21%</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Changing contribution rate requires legislative action</a:t>
                      </a:r>
                      <a:endParaRPr lang="en-US" sz="1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757748">
                <a:tc>
                  <a:txBody>
                    <a:bodyPr/>
                    <a:lstStyle/>
                    <a:p>
                      <a:pPr algn="ctr"/>
                      <a:r>
                        <a:rPr lang="en-US" sz="1100" b="1" dirty="0"/>
                        <a:t>(B</a:t>
                      </a:r>
                      <a:r>
                        <a:rPr lang="en-US" sz="1100" b="1" baseline="0" dirty="0"/>
                        <a:t> + E</a:t>
                      </a:r>
                      <a:r>
                        <a:rPr lang="en-US" sz="1100" b="1" dirty="0"/>
                        <a:t>)</a:t>
                      </a:r>
                    </a:p>
                    <a:p>
                      <a:pPr algn="ctr"/>
                      <a:r>
                        <a:rPr lang="en-US" sz="1100" b="1" dirty="0"/>
                        <a:t>Benefits </a:t>
                      </a:r>
                    </a:p>
                    <a:p>
                      <a:pPr algn="ctr"/>
                      <a:r>
                        <a:rPr lang="en-US" sz="1100" b="1" dirty="0"/>
                        <a:t>&amp;</a:t>
                      </a:r>
                    </a:p>
                    <a:p>
                      <a:pPr algn="ctr"/>
                      <a:r>
                        <a:rPr lang="en-US" sz="1100" b="1" dirty="0"/>
                        <a:t>Expenses</a:t>
                      </a:r>
                    </a:p>
                  </a:txBody>
                  <a:tcPr>
                    <a:lnL w="12700" cap="flat" cmpd="sng" algn="ctr">
                      <a:solidFill>
                        <a:schemeClr val="tx1"/>
                      </a:solidFill>
                      <a:prstDash val="solid"/>
                      <a:round/>
                      <a:headEnd type="none" w="med" len="med"/>
                      <a:tailEnd type="none" w="med" len="med"/>
                    </a:lnL>
                  </a:tcPr>
                </a:tc>
                <a:tc>
                  <a:txBody>
                    <a:bodyPr/>
                    <a:lstStyle/>
                    <a:p>
                      <a:pPr lvl="0" algn="l" defTabSz="914400" rtl="0" eaLnBrk="1" latinLnBrk="0" hangingPunct="1"/>
                      <a:r>
                        <a:rPr lang="en-US" sz="1100" kern="1200" dirty="0">
                          <a:solidFill>
                            <a:schemeClr val="dk1"/>
                          </a:solidFill>
                          <a:latin typeface="+mn-lt"/>
                          <a:ea typeface="+mn-ea"/>
                          <a:cs typeface="+mn-cs"/>
                        </a:rPr>
                        <a:t>Lower “C” and/or “I” can be offset with an equivalent reduction in outflows:</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Vested benefits generally cannot be reduced</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Non-vested benefits can be reduced, but challenging on many levels</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Political, paternal, generational equity, etc. </a:t>
                      </a:r>
                      <a:endParaRPr lang="en-US" sz="1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133554">
                <a:tc>
                  <a:txBody>
                    <a:bodyPr/>
                    <a:lstStyle/>
                    <a:p>
                      <a:pPr algn="ctr"/>
                      <a:r>
                        <a:rPr lang="en-US" sz="1100" b="1" dirty="0"/>
                        <a:t>(I)</a:t>
                      </a:r>
                    </a:p>
                    <a:p>
                      <a:endParaRPr lang="en-US" sz="1100" b="1" dirty="0"/>
                    </a:p>
                    <a:p>
                      <a:pPr algn="ctr"/>
                      <a:r>
                        <a:rPr lang="en-US" sz="1100" b="1" dirty="0"/>
                        <a:t>Investment Return</a:t>
                      </a:r>
                    </a:p>
                    <a:p>
                      <a:endParaRPr lang="en-US" sz="11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defTabSz="914400" rtl="0" eaLnBrk="1" latinLnBrk="0" hangingPunct="1"/>
                      <a:r>
                        <a:rPr lang="en-US" sz="1100" kern="1200" dirty="0">
                          <a:solidFill>
                            <a:schemeClr val="dk1"/>
                          </a:solidFill>
                          <a:latin typeface="+mn-lt"/>
                          <a:ea typeface="+mn-ea"/>
                          <a:cs typeface="+mn-cs"/>
                        </a:rPr>
                        <a:t>Investment pool can be restructured to maintain target return </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Increase risk and/or portfolio efficiency</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Expected return (and risk level) could be scaled down over time as funded status improves allowing for maintenance of long-term plan stability</a:t>
                      </a:r>
                    </a:p>
                    <a:p>
                      <a:pPr marL="171450" lvl="0"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Low annual returns (below expectations) require adjusting other levers</a:t>
                      </a:r>
                    </a:p>
                    <a:p>
                      <a:pPr marL="628650" lvl="1"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Higher Contributions or longer amortization to full funding</a:t>
                      </a:r>
                    </a:p>
                    <a:p>
                      <a:pPr marL="628650" lvl="1" indent="-171450" algn="l" defTabSz="914400" rtl="0" eaLnBrk="1" latinLnBrk="0" hangingPunct="1">
                        <a:buFont typeface="Arial" panose="020B0604020202020204" pitchFamily="34" charset="0"/>
                        <a:buChar char="•"/>
                      </a:pPr>
                      <a:r>
                        <a:rPr lang="en-US" sz="1100" kern="1200" dirty="0">
                          <a:solidFill>
                            <a:schemeClr val="dk1"/>
                          </a:solidFill>
                          <a:latin typeface="+mn-lt"/>
                          <a:ea typeface="+mn-ea"/>
                          <a:cs typeface="+mn-cs"/>
                        </a:rPr>
                        <a:t>Higher Investment Returns</a:t>
                      </a:r>
                      <a:r>
                        <a:rPr lang="en-US" sz="1100" kern="1200" baseline="0" dirty="0">
                          <a:solidFill>
                            <a:schemeClr val="dk1"/>
                          </a:solidFill>
                          <a:latin typeface="+mn-lt"/>
                          <a:ea typeface="+mn-ea"/>
                          <a:cs typeface="+mn-cs"/>
                        </a:rPr>
                        <a:t> in later years</a:t>
                      </a:r>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049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Expected Return</a:t>
            </a:r>
          </a:p>
        </p:txBody>
      </p:sp>
      <p:sp>
        <p:nvSpPr>
          <p:cNvPr id="7" name="Content Placeholder 6">
            <a:extLst>
              <a:ext uri="{FF2B5EF4-FFF2-40B4-BE49-F238E27FC236}">
                <a16:creationId xmlns:a16="http://schemas.microsoft.com/office/drawing/2014/main" id="{2CE3D140-704A-4965-93B9-85F156D76B88}"/>
              </a:ext>
            </a:extLst>
          </p:cNvPr>
          <p:cNvSpPr>
            <a:spLocks noGrp="1"/>
          </p:cNvSpPr>
          <p:nvPr>
            <p:ph idx="1"/>
          </p:nvPr>
        </p:nvSpPr>
        <p:spPr>
          <a:xfrm>
            <a:off x="533399" y="952500"/>
            <a:ext cx="3920289" cy="5143832"/>
          </a:xfrm>
        </p:spPr>
        <p:txBody>
          <a:bodyPr>
            <a:normAutofit lnSpcReduction="10000"/>
          </a:bodyPr>
          <a:lstStyle/>
          <a:p>
            <a:r>
              <a:rPr lang="en-US" dirty="0"/>
              <a:t>Expected return and liability discount rate are closely linked for public pension plans</a:t>
            </a:r>
          </a:p>
          <a:p>
            <a:pPr lvl="1"/>
            <a:r>
              <a:rPr lang="en-US" sz="1500" dirty="0"/>
              <a:t>Corporate DB: stringent regulations</a:t>
            </a:r>
          </a:p>
          <a:p>
            <a:pPr lvl="1"/>
            <a:r>
              <a:rPr lang="en-US" sz="1500" dirty="0"/>
              <a:t>Going-concern of government entities has historically provided comfort in public plans taking longer term approach</a:t>
            </a:r>
          </a:p>
          <a:p>
            <a:pPr lvl="1"/>
            <a:r>
              <a:rPr lang="en-US" sz="1500" dirty="0"/>
              <a:t>Expected returns are forward-looking</a:t>
            </a:r>
          </a:p>
          <a:p>
            <a:r>
              <a:rPr lang="en-US" dirty="0"/>
              <a:t>Historical market environment has led to downward trend in EROAs for public pensions</a:t>
            </a:r>
          </a:p>
          <a:p>
            <a:pPr lvl="1"/>
            <a:r>
              <a:rPr lang="en-US" sz="1500" dirty="0"/>
              <a:t>Median 2022 EROA = 7%</a:t>
            </a:r>
          </a:p>
          <a:p>
            <a:r>
              <a:rPr lang="en-US" dirty="0"/>
              <a:t>Low expected returns put pressure on assumptions and outcomes but…</a:t>
            </a:r>
          </a:p>
          <a:p>
            <a:pPr lvl="1"/>
            <a:r>
              <a:rPr lang="en-US" sz="1500" dirty="0"/>
              <a:t>Market re-pricing and higher inflation may push return expectations higher looking forward</a:t>
            </a:r>
          </a:p>
        </p:txBody>
      </p:sp>
      <p:pic>
        <p:nvPicPr>
          <p:cNvPr id="13" name="Content Placeholder 10">
            <a:extLst>
              <a:ext uri="{FF2B5EF4-FFF2-40B4-BE49-F238E27FC236}">
                <a16:creationId xmlns:a16="http://schemas.microsoft.com/office/drawing/2014/main" id="{D7413F96-1927-4278-8C1B-7442BF261A93}"/>
              </a:ext>
            </a:extLst>
          </p:cNvPr>
          <p:cNvPicPr>
            <a:picLocks noGrp="1" noChangeAspect="1"/>
          </p:cNvPicPr>
          <p:nvPr>
            <p:ph idx="13"/>
          </p:nvPr>
        </p:nvPicPr>
        <p:blipFill>
          <a:blip r:embed="rId2"/>
          <a:stretch>
            <a:fillRect/>
          </a:stretch>
        </p:blipFill>
        <p:spPr>
          <a:xfrm>
            <a:off x="4745831" y="304800"/>
            <a:ext cx="3919537" cy="3684002"/>
          </a:xfrm>
          <a:prstGeom prst="rect">
            <a:avLst/>
          </a:prstGeom>
        </p:spPr>
      </p:pic>
      <p:sp>
        <p:nvSpPr>
          <p:cNvPr id="10" name="TextBox 9"/>
          <p:cNvSpPr txBox="1"/>
          <p:nvPr/>
        </p:nvSpPr>
        <p:spPr>
          <a:xfrm>
            <a:off x="7620000" y="3760930"/>
            <a:ext cx="990600" cy="215444"/>
          </a:xfrm>
          <a:prstGeom prst="rect">
            <a:avLst/>
          </a:prstGeom>
          <a:noFill/>
        </p:spPr>
        <p:txBody>
          <a:bodyPr wrap="square" rtlCol="0">
            <a:spAutoFit/>
          </a:bodyPr>
          <a:lstStyle/>
          <a:p>
            <a:r>
              <a:rPr lang="en-US" sz="800" i="1" dirty="0">
                <a:latin typeface="Verdana"/>
                <a:cs typeface="Verdana"/>
              </a:rPr>
              <a:t>Source: NASRA</a:t>
            </a:r>
          </a:p>
        </p:txBody>
      </p:sp>
      <p:sp>
        <p:nvSpPr>
          <p:cNvPr id="23" name="TextBox 22"/>
          <p:cNvSpPr txBox="1"/>
          <p:nvPr/>
        </p:nvSpPr>
        <p:spPr>
          <a:xfrm>
            <a:off x="6851296" y="6096332"/>
            <a:ext cx="1814072" cy="215444"/>
          </a:xfrm>
          <a:prstGeom prst="rect">
            <a:avLst/>
          </a:prstGeom>
          <a:noFill/>
        </p:spPr>
        <p:txBody>
          <a:bodyPr wrap="square" rtlCol="0">
            <a:spAutoFit/>
          </a:bodyPr>
          <a:lstStyle/>
          <a:p>
            <a:pPr algn="r"/>
            <a:r>
              <a:rPr lang="en-US" sz="800" i="1" dirty="0">
                <a:latin typeface="Verdana"/>
                <a:cs typeface="Verdana"/>
              </a:rPr>
              <a:t>Source: GRS, NEPC</a:t>
            </a:r>
          </a:p>
        </p:txBody>
      </p:sp>
      <p:graphicFrame>
        <p:nvGraphicFramePr>
          <p:cNvPr id="4" name="Chart 3">
            <a:extLst>
              <a:ext uri="{FF2B5EF4-FFF2-40B4-BE49-F238E27FC236}">
                <a16:creationId xmlns:a16="http://schemas.microsoft.com/office/drawing/2014/main" id="{BE553467-7725-4B36-9AA3-164F2907D496}"/>
              </a:ext>
            </a:extLst>
          </p:cNvPr>
          <p:cNvGraphicFramePr>
            <a:graphicFrameLocks/>
          </p:cNvGraphicFramePr>
          <p:nvPr>
            <p:extLst>
              <p:ext uri="{D42A27DB-BD31-4B8C-83A1-F6EECF244321}">
                <p14:modId xmlns:p14="http://schemas.microsoft.com/office/powerpoint/2010/main" val="693688699"/>
              </p:ext>
            </p:extLst>
          </p:nvPr>
        </p:nvGraphicFramePr>
        <p:xfrm>
          <a:off x="4676740" y="3988802"/>
          <a:ext cx="3988628" cy="2095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6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Assumption Setting Process</a:t>
            </a:r>
          </a:p>
        </p:txBody>
      </p:sp>
      <p:sp>
        <p:nvSpPr>
          <p:cNvPr id="10" name="Content Placeholder 9">
            <a:extLst>
              <a:ext uri="{FF2B5EF4-FFF2-40B4-BE49-F238E27FC236}">
                <a16:creationId xmlns:a16="http://schemas.microsoft.com/office/drawing/2014/main" id="{0845D0D4-B357-434F-93C0-EAE9E6DE79BA}"/>
              </a:ext>
            </a:extLst>
          </p:cNvPr>
          <p:cNvSpPr>
            <a:spLocks noGrp="1"/>
          </p:cNvSpPr>
          <p:nvPr>
            <p:ph idx="1"/>
          </p:nvPr>
        </p:nvSpPr>
        <p:spPr/>
        <p:txBody>
          <a:bodyPr>
            <a:normAutofit fontScale="92500" lnSpcReduction="20000"/>
          </a:bodyPr>
          <a:lstStyle/>
          <a:p>
            <a:r>
              <a:rPr lang="en-US" dirty="0"/>
              <a:t>Forward-looking analysis is based on current market pricing and a building blocks approach</a:t>
            </a:r>
          </a:p>
          <a:p>
            <a:pPr lvl="1"/>
            <a:r>
              <a:rPr lang="en-US" dirty="0"/>
              <a:t>Return = yield + price change (valuation, defaults)</a:t>
            </a:r>
          </a:p>
          <a:p>
            <a:pPr lvl="1"/>
            <a:r>
              <a:rPr lang="en-US" dirty="0"/>
              <a:t>Key economic observations (inflation, real growth)</a:t>
            </a:r>
          </a:p>
          <a:p>
            <a:pPr lvl="1"/>
            <a:r>
              <a:rPr lang="en-US" dirty="0"/>
              <a:t>Structural themes</a:t>
            </a:r>
          </a:p>
          <a:p>
            <a:pPr lvl="3"/>
            <a:endParaRPr lang="en-US" dirty="0"/>
          </a:p>
          <a:p>
            <a:r>
              <a:rPr lang="en-US" dirty="0"/>
              <a:t>Assumptions prepared by Asset Allocation Committee and  reviewed and approved by Partners Research Committee</a:t>
            </a:r>
          </a:p>
          <a:p>
            <a:pPr lvl="1"/>
            <a:r>
              <a:rPr lang="en-US" dirty="0"/>
              <a:t>Assumptions updated annually</a:t>
            </a:r>
          </a:p>
          <a:p>
            <a:pPr lvl="1"/>
            <a:r>
              <a:rPr lang="en-US" dirty="0"/>
              <a:t>Same assumptions used for all clients</a:t>
            </a:r>
          </a:p>
          <a:p>
            <a:endParaRPr lang="en-US" dirty="0"/>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C1249724-F5EC-4891-B16C-99435AB02D79}"/>
              </a:ext>
            </a:extLst>
          </p:cNvPr>
          <p:cNvPicPr>
            <a:picLocks noChangeAspect="1"/>
          </p:cNvPicPr>
          <p:nvPr/>
        </p:nvPicPr>
        <p:blipFill>
          <a:blip r:embed="rId2"/>
          <a:stretch>
            <a:fillRect/>
          </a:stretch>
        </p:blipFill>
        <p:spPr>
          <a:xfrm>
            <a:off x="876844" y="3178445"/>
            <a:ext cx="3054667" cy="2331788"/>
          </a:xfrm>
          <a:prstGeom prst="rect">
            <a:avLst/>
          </a:prstGeom>
          <a:ln>
            <a:solidFill>
              <a:schemeClr val="tx1">
                <a:lumMod val="50000"/>
              </a:schemeClr>
            </a:solidFill>
          </a:ln>
        </p:spPr>
      </p:pic>
      <p:pic>
        <p:nvPicPr>
          <p:cNvPr id="3" name="Picture 2">
            <a:extLst>
              <a:ext uri="{FF2B5EF4-FFF2-40B4-BE49-F238E27FC236}">
                <a16:creationId xmlns:a16="http://schemas.microsoft.com/office/drawing/2014/main" id="{809F4B99-BE6E-40F7-A658-F254A61B2E35}"/>
              </a:ext>
            </a:extLst>
          </p:cNvPr>
          <p:cNvPicPr>
            <a:picLocks noChangeAspect="1"/>
          </p:cNvPicPr>
          <p:nvPr/>
        </p:nvPicPr>
        <p:blipFill>
          <a:blip r:embed="rId3"/>
          <a:stretch>
            <a:fillRect/>
          </a:stretch>
        </p:blipFill>
        <p:spPr>
          <a:xfrm>
            <a:off x="3387671" y="3559444"/>
            <a:ext cx="3055344" cy="2340848"/>
          </a:xfrm>
          <a:prstGeom prst="rect">
            <a:avLst/>
          </a:prstGeom>
          <a:ln>
            <a:solidFill>
              <a:schemeClr val="tx1">
                <a:lumMod val="50000"/>
              </a:schemeClr>
            </a:solidFill>
          </a:ln>
        </p:spPr>
      </p:pic>
      <p:pic>
        <p:nvPicPr>
          <p:cNvPr id="4" name="Picture 3">
            <a:extLst>
              <a:ext uri="{FF2B5EF4-FFF2-40B4-BE49-F238E27FC236}">
                <a16:creationId xmlns:a16="http://schemas.microsoft.com/office/drawing/2014/main" id="{1CCFC989-CA64-443E-9EFC-02C6EDE53C47}"/>
              </a:ext>
            </a:extLst>
          </p:cNvPr>
          <p:cNvPicPr>
            <a:picLocks noChangeAspect="1"/>
          </p:cNvPicPr>
          <p:nvPr/>
        </p:nvPicPr>
        <p:blipFill>
          <a:blip r:embed="rId4"/>
          <a:stretch>
            <a:fillRect/>
          </a:stretch>
        </p:blipFill>
        <p:spPr>
          <a:xfrm>
            <a:off x="5491971" y="3942498"/>
            <a:ext cx="3055344" cy="2355475"/>
          </a:xfrm>
          <a:prstGeom prst="rect">
            <a:avLst/>
          </a:prstGeom>
          <a:ln>
            <a:solidFill>
              <a:schemeClr val="tx1">
                <a:lumMod val="50000"/>
              </a:schemeClr>
            </a:solidFill>
          </a:ln>
        </p:spPr>
      </p:pic>
    </p:spTree>
    <p:extLst>
      <p:ext uri="{BB962C8B-B14F-4D97-AF65-F5344CB8AC3E}">
        <p14:creationId xmlns:p14="http://schemas.microsoft.com/office/powerpoint/2010/main" val="299405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A24DD3F-CC66-4FD4-80B2-A610A38E5483}"/>
              </a:ext>
            </a:extLst>
          </p:cNvPr>
          <p:cNvSpPr>
            <a:spLocks noGrp="1"/>
          </p:cNvSpPr>
          <p:nvPr>
            <p:ph idx="1"/>
          </p:nvPr>
        </p:nvSpPr>
        <p:spPr/>
        <p:txBody>
          <a:bodyPr>
            <a:normAutofit fontScale="92500" lnSpcReduction="20000"/>
          </a:bodyPr>
          <a:lstStyle/>
          <a:p>
            <a:r>
              <a:rPr lang="en-US" dirty="0"/>
              <a:t>Gather information on assets and liabilities</a:t>
            </a:r>
          </a:p>
          <a:p>
            <a:pPr lvl="1"/>
            <a:r>
              <a:rPr lang="en-US" dirty="0"/>
              <a:t>Assets (information provided by NEPC)</a:t>
            </a:r>
          </a:p>
          <a:p>
            <a:pPr lvl="2"/>
            <a:r>
              <a:rPr lang="en-US" dirty="0"/>
              <a:t>Current Asset Allocation targets</a:t>
            </a:r>
          </a:p>
          <a:p>
            <a:pPr lvl="2"/>
            <a:r>
              <a:rPr lang="en-US" dirty="0"/>
              <a:t>Assumptions for Asset Class projections (return/risk/correlation)</a:t>
            </a:r>
          </a:p>
          <a:p>
            <a:pPr lvl="2"/>
            <a:r>
              <a:rPr lang="en-US" dirty="0"/>
              <a:t>Liquidity of underlying investments</a:t>
            </a:r>
          </a:p>
          <a:p>
            <a:pPr lvl="1"/>
            <a:r>
              <a:rPr lang="en-US" dirty="0"/>
              <a:t>Liabilities (information provided by GRS)</a:t>
            </a:r>
          </a:p>
          <a:p>
            <a:pPr lvl="2"/>
            <a:r>
              <a:rPr lang="en-US" dirty="0"/>
              <a:t>Current Valuation of plan</a:t>
            </a:r>
          </a:p>
          <a:p>
            <a:pPr lvl="2"/>
            <a:r>
              <a:rPr lang="en-US" dirty="0"/>
              <a:t>Current Plan Provisions</a:t>
            </a:r>
          </a:p>
          <a:p>
            <a:pPr lvl="2"/>
            <a:r>
              <a:rPr lang="en-US" dirty="0"/>
              <a:t>Assumptions underlying valuation of liabilities</a:t>
            </a:r>
          </a:p>
          <a:p>
            <a:pPr lvl="2"/>
            <a:r>
              <a:rPr lang="en-US" dirty="0"/>
              <a:t>Projection of expected future cashflows</a:t>
            </a:r>
          </a:p>
          <a:p>
            <a:pPr lvl="3"/>
            <a:endParaRPr lang="en-US" dirty="0"/>
          </a:p>
          <a:p>
            <a:r>
              <a:rPr lang="en-US" dirty="0"/>
              <a:t>Determine other asset allocation mixes appropriate for analysis</a:t>
            </a:r>
          </a:p>
          <a:p>
            <a:pPr lvl="3"/>
            <a:endParaRPr lang="en-US" dirty="0"/>
          </a:p>
          <a:p>
            <a:r>
              <a:rPr lang="en-US" dirty="0"/>
              <a:t>Run long-term projections to understand asset-liability dynamics</a:t>
            </a:r>
          </a:p>
          <a:p>
            <a:pPr lvl="1"/>
            <a:r>
              <a:rPr lang="en-US" dirty="0"/>
              <a:t>Deterministic Forecasting – baseline projections of assets, liabilities, and cashflows</a:t>
            </a:r>
          </a:p>
          <a:p>
            <a:pPr lvl="1"/>
            <a:r>
              <a:rPr lang="en-US" dirty="0"/>
              <a:t>Stochastic Forecasting – projections based on range of forecasts, ranked to understand probabilities/likelihood of different plan outcomes</a:t>
            </a:r>
          </a:p>
        </p:txBody>
      </p:sp>
      <p:sp>
        <p:nvSpPr>
          <p:cNvPr id="3" name="Title 2"/>
          <p:cNvSpPr>
            <a:spLocks noGrp="1"/>
          </p:cNvSpPr>
          <p:nvPr>
            <p:ph type="title"/>
          </p:nvPr>
        </p:nvSpPr>
        <p:spPr/>
        <p:txBody>
          <a:bodyPr/>
          <a:lstStyle/>
          <a:p>
            <a:r>
              <a:rPr lang="en-US" dirty="0"/>
              <a:t>Methodology for Asset-Liability Study</a:t>
            </a:r>
          </a:p>
        </p:txBody>
      </p:sp>
    </p:spTree>
    <p:extLst>
      <p:ext uri="{BB962C8B-B14F-4D97-AF65-F5344CB8AC3E}">
        <p14:creationId xmlns:p14="http://schemas.microsoft.com/office/powerpoint/2010/main" val="1921047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NEPC (Standard)">
  <a:themeElements>
    <a:clrScheme name="NEPC 2021">
      <a:dk1>
        <a:srgbClr val="6B6B6B"/>
      </a:dk1>
      <a:lt1>
        <a:sysClr val="window" lastClr="FFFFFF"/>
      </a:lt1>
      <a:dk2>
        <a:srgbClr val="002060"/>
      </a:dk2>
      <a:lt2>
        <a:srgbClr val="C9D4DE"/>
      </a:lt2>
      <a:accent1>
        <a:srgbClr val="16709E"/>
      </a:accent1>
      <a:accent2>
        <a:srgbClr val="6ED0F7"/>
      </a:accent2>
      <a:accent3>
        <a:srgbClr val="8CC94A"/>
      </a:accent3>
      <a:accent4>
        <a:srgbClr val="D6F28C"/>
      </a:accent4>
      <a:accent5>
        <a:srgbClr val="F2CC73"/>
      </a:accent5>
      <a:accent6>
        <a:srgbClr val="43505E"/>
      </a:accent6>
      <a:hlink>
        <a:srgbClr val="14709E"/>
      </a:hlink>
      <a:folHlink>
        <a:srgbClr val="70CFF5"/>
      </a:folHlink>
    </a:clrScheme>
    <a:fontScheme name="NEPC 2021">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cs typeface="Verdana"/>
          </a:defRPr>
        </a:defPPr>
      </a:lstStyle>
    </a:txDef>
  </a:objectDefaults>
  <a:extraClrSchemeLst/>
  <a:extLst>
    <a:ext uri="{05A4C25C-085E-4340-85A3-A5531E510DB2}">
      <thm15:themeFamily xmlns:thm15="http://schemas.microsoft.com/office/thememl/2012/main" name="NEPC_2021 Template_Standard" id="{D84F58F0-D5B0-4759-A90C-F048420E917E}" vid="{3F90BC06-2849-4EFE-B362-C9A451FEB9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3707E4E8F1D5498C7507665855D05F" ma:contentTypeVersion="7" ma:contentTypeDescription="Create a new document." ma:contentTypeScope="" ma:versionID="373cdeafc622e99362cd1456abbd82c6">
  <xsd:schema xmlns:xsd="http://www.w3.org/2001/XMLSchema" xmlns:xs="http://www.w3.org/2001/XMLSchema" xmlns:p="http://schemas.microsoft.com/office/2006/metadata/properties" xmlns:ns2="a99e095f-c55d-45ae-b243-94aed190bfcf" targetNamespace="http://schemas.microsoft.com/office/2006/metadata/properties" ma:root="true" ma:fieldsID="6f685506a6835904e42c8dc89609a9bf" ns2:_="">
    <xsd:import namespace="a99e095f-c55d-45ae-b243-94aed190bf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e095f-c55d-45ae-b243-94aed190b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D636F-CB5D-4E8F-BF55-E4587A588540}">
  <ds:schemaRefs>
    <ds:schemaRef ds:uri="a99e095f-c55d-45ae-b243-94aed190bfc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6D8A888-C8E6-47AF-B1B3-CCCB7A6AA95D}">
  <ds:schemaRefs>
    <ds:schemaRef ds:uri="http://schemas.microsoft.com/sharepoint/v3/contenttype/forms"/>
  </ds:schemaRefs>
</ds:datastoreItem>
</file>

<file path=customXml/itemProps3.xml><?xml version="1.0" encoding="utf-8"?>
<ds:datastoreItem xmlns:ds="http://schemas.openxmlformats.org/officeDocument/2006/customXml" ds:itemID="{0DFFCF88-EB89-4AB4-85CB-69C4217D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e095f-c55d-45ae-b243-94aed190b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4853</TotalTime>
  <Words>3548</Words>
  <Application>Microsoft Office PowerPoint</Application>
  <PresentationFormat>On-screen Show (4:3)</PresentationFormat>
  <Paragraphs>665</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Univers</vt:lpstr>
      <vt:lpstr>Univers Light</vt:lpstr>
      <vt:lpstr>Verdana</vt:lpstr>
      <vt:lpstr>Wingdings</vt:lpstr>
      <vt:lpstr>NEPC (Standard)</vt:lpstr>
      <vt:lpstr>PowerPoint Presentation</vt:lpstr>
      <vt:lpstr>New Mexico educational retirement board</vt:lpstr>
      <vt:lpstr>Purpose &amp; Methodology of AL Study</vt:lpstr>
      <vt:lpstr>Purpose of Asset-Liability Study</vt:lpstr>
      <vt:lpstr>First Principles</vt:lpstr>
      <vt:lpstr>Balancing the Pension Equation</vt:lpstr>
      <vt:lpstr>Expected Return</vt:lpstr>
      <vt:lpstr>Assumption Setting Process</vt:lpstr>
      <vt:lpstr>Methodology for Asset-Liability Study</vt:lpstr>
      <vt:lpstr>Methodology (continued)</vt:lpstr>
      <vt:lpstr>Background</vt:lpstr>
      <vt:lpstr>Key Assumptions</vt:lpstr>
      <vt:lpstr>New Mexico educational retirement board</vt:lpstr>
      <vt:lpstr>New Mexico educational retirement board</vt:lpstr>
      <vt:lpstr>ALM study oVerview</vt:lpstr>
      <vt:lpstr>New Mexico educational retirement board</vt:lpstr>
      <vt:lpstr>New Mexico educational retirement board</vt:lpstr>
      <vt:lpstr>New Mexico educational retirement board</vt:lpstr>
      <vt:lpstr>New Mexico educational retirement board</vt:lpstr>
      <vt:lpstr>New Mexico educational retirement board</vt:lpstr>
      <vt:lpstr>New Mexico educational retirement board</vt:lpstr>
      <vt:lpstr>New Mexico educational retirement board</vt:lpstr>
      <vt:lpstr>New Mexico educational retirement board</vt:lpstr>
      <vt:lpstr>New Mexico educational retirement board</vt:lpstr>
      <vt:lpstr>Asset allocation</vt:lpstr>
      <vt:lpstr>New Mexico educational retirement board</vt:lpstr>
      <vt:lpstr>New Mexico educational retirement board</vt:lpstr>
      <vt:lpstr>New Mexico educational retirement board</vt:lpstr>
      <vt:lpstr>New Mexico educational retirement board</vt:lpstr>
      <vt:lpstr>appendix</vt:lpstr>
      <vt:lpstr>New Mexico educational retirement board</vt:lpstr>
      <vt:lpstr>12/31/2021 capital market assumptions</vt:lpstr>
      <vt:lpstr>12/31/2021 capital market assumptions</vt:lpstr>
      <vt:lpstr>12/31/2021 capital market assumptions</vt:lpstr>
      <vt:lpstr>12/31/2021 capital market assumptions</vt:lpstr>
      <vt:lpstr>Private Markets Composites</vt:lpstr>
      <vt:lpstr>Nepc disclosures</vt:lpstr>
    </vt:vector>
  </TitlesOfParts>
  <Company>NEPC,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Holler, James</dc:creator>
  <cp:lastModifiedBy>Jacksha, Bob, ERB</cp:lastModifiedBy>
  <cp:revision>117</cp:revision>
  <cp:lastPrinted>2021-01-21T00:13:07Z</cp:lastPrinted>
  <dcterms:created xsi:type="dcterms:W3CDTF">2021-05-10T18:48:34Z</dcterms:created>
  <dcterms:modified xsi:type="dcterms:W3CDTF">2022-12-01T16:20:40Z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0x010100F23707E4E8F1D5498C7507665855D05F</vt:lpwstr>
  </property>
  <property fmtid="{D5CDD505-2E9C-101B-9397-08002B2CF9AE}" pid="3" name="Title">
    <vt:lpwstr>NEPC-Horizontal-InvestorForce-Compatible.pptx</vt:lpwstr>
  </property>
  <property fmtid="{D5CDD505-2E9C-101B-9397-08002B2CF9AE}" pid="4" name="Notes0">
    <vt:lpwstr/>
  </property>
</Properties>
</file>